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4"/>
  </p:notesMasterIdLst>
  <p:sldIdLst>
    <p:sldId id="256" r:id="rId2"/>
    <p:sldId id="267" r:id="rId3"/>
    <p:sldId id="270" r:id="rId4"/>
    <p:sldId id="259" r:id="rId5"/>
    <p:sldId id="275" r:id="rId6"/>
    <p:sldId id="283" r:id="rId7"/>
    <p:sldId id="284" r:id="rId8"/>
    <p:sldId id="285" r:id="rId9"/>
    <p:sldId id="286" r:id="rId10"/>
    <p:sldId id="287" r:id="rId11"/>
    <p:sldId id="288" r:id="rId12"/>
    <p:sldId id="289" r:id="rId13"/>
    <p:sldId id="290" r:id="rId14"/>
    <p:sldId id="291" r:id="rId15"/>
    <p:sldId id="292" r:id="rId16"/>
    <p:sldId id="257" r:id="rId17"/>
    <p:sldId id="380" r:id="rId18"/>
    <p:sldId id="381" r:id="rId19"/>
    <p:sldId id="382" r:id="rId20"/>
    <p:sldId id="261"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03" r:id="rId34"/>
    <p:sldId id="304" r:id="rId35"/>
    <p:sldId id="305" r:id="rId36"/>
    <p:sldId id="306" r:id="rId37"/>
    <p:sldId id="307" r:id="rId38"/>
    <p:sldId id="395" r:id="rId39"/>
    <p:sldId id="396" r:id="rId40"/>
    <p:sldId id="397" r:id="rId41"/>
    <p:sldId id="398" r:id="rId42"/>
    <p:sldId id="399" r:id="rId43"/>
    <p:sldId id="400" r:id="rId44"/>
    <p:sldId id="401" r:id="rId45"/>
    <p:sldId id="321" r:id="rId46"/>
    <p:sldId id="367" r:id="rId47"/>
    <p:sldId id="368" r:id="rId48"/>
    <p:sldId id="369" r:id="rId49"/>
    <p:sldId id="370" r:id="rId50"/>
    <p:sldId id="371" r:id="rId51"/>
    <p:sldId id="373" r:id="rId52"/>
    <p:sldId id="374" r:id="rId53"/>
    <p:sldId id="375" r:id="rId54"/>
    <p:sldId id="376" r:id="rId55"/>
    <p:sldId id="377" r:id="rId56"/>
    <p:sldId id="378" r:id="rId57"/>
    <p:sldId id="379" r:id="rId58"/>
    <p:sldId id="372"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258" r:id="rId91"/>
    <p:sldId id="266" r:id="rId92"/>
    <p:sldId id="262" r:id="rId93"/>
    <p:sldId id="271" r:id="rId94"/>
    <p:sldId id="272" r:id="rId95"/>
    <p:sldId id="269" r:id="rId96"/>
    <p:sldId id="260" r:id="rId97"/>
    <p:sldId id="273" r:id="rId98"/>
    <p:sldId id="274" r:id="rId99"/>
    <p:sldId id="264" r:id="rId100"/>
    <p:sldId id="263" r:id="rId101"/>
    <p:sldId id="265" r:id="rId102"/>
    <p:sldId id="282" r:id="rId103"/>
  </p:sldIdLst>
  <p:sldSz cx="18288000" cy="10287000"/>
  <p:notesSz cx="6858000" cy="9144000"/>
  <p:embeddedFontLst>
    <p:embeddedFont>
      <p:font typeface="Cascadia Code SemiBold" panose="020B0609020000020004" pitchFamily="49" charset="0"/>
      <p:bold r:id="rId105"/>
      <p:boldItalic r:id="rId106"/>
    </p:embeddedFont>
    <p:embeddedFont>
      <p:font typeface="Cascadia Mono SemiBold" panose="020B0609020000020004" pitchFamily="49" charset="0"/>
      <p:bold r:id="rId107"/>
      <p:boldItalic r:id="rId108"/>
    </p:embeddedFont>
    <p:embeddedFont>
      <p:font typeface="Consolas" panose="020B0609020204030204" pitchFamily="49" charset="0"/>
      <p:regular r:id="rId109"/>
      <p:bold r:id="rId110"/>
      <p:italic r:id="rId111"/>
      <p:boldItalic r:id="rId112"/>
    </p:embeddedFont>
    <p:embeddedFont>
      <p:font typeface="Gelasio" panose="020B0604020202020204" charset="0"/>
      <p:regular r:id="rId113"/>
    </p:embeddedFont>
    <p:embeddedFont>
      <p:font typeface="Gelasio Semi Bold" panose="020B0604020202020204" charset="0"/>
      <p:regular r:id="rId114"/>
    </p:embeddedFont>
    <p:embeddedFont>
      <p:font typeface="Lato Bold" panose="020B0604020202020204" charset="0"/>
      <p:bold r:id="rId115"/>
    </p:embeddedFont>
    <p:embeddedFont>
      <p:font typeface="Lilita One" panose="020B0604020202020204" charset="0"/>
      <p:regular r:id="rId116"/>
    </p:embeddedFont>
    <p:embeddedFont>
      <p:font typeface="Solway" panose="020B0604020202020204" charset="0"/>
      <p:regular r:id="rId1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8276"/>
    <a:srgbClr val="FFF4EA"/>
    <a:srgbClr val="EEE8DD"/>
    <a:srgbClr val="004C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384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9.fntdata"/><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0.fntdata"/><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70E74C-A8AD-4ADA-92C5-886AAB16A406}" type="doc">
      <dgm:prSet loTypeId="urn:diagrams.loki3.com/VaryingWidthList" loCatId="list" qsTypeId="urn:microsoft.com/office/officeart/2005/8/quickstyle/simple1" qsCatId="simple" csTypeId="urn:microsoft.com/office/officeart/2005/8/colors/accent1_2" csCatId="accent1" phldr="1"/>
      <dgm:spPr/>
    </dgm:pt>
    <dgm:pt modelId="{7BF05FDD-6845-47BE-B600-355D9FAC563D}">
      <dgm:prSet phldrT="[Text]"/>
      <dgm:spPr>
        <a:solidFill>
          <a:srgbClr val="EDBD3A"/>
        </a:solidFill>
        <a:ln>
          <a:solidFill>
            <a:srgbClr val="EDBD3A"/>
          </a:solidFill>
        </a:ln>
      </dgm:spPr>
      <dgm:t>
        <a:bodyPr/>
        <a:lstStyle/>
        <a:p>
          <a:pPr>
            <a:buNone/>
          </a:pPr>
          <a:r>
            <a:rPr lang="vi-VN" dirty="0">
              <a:solidFill>
                <a:schemeClr val="tx1"/>
              </a:solidFill>
            </a:rPr>
            <a:t>Luồng ký tự hoặc khối</a:t>
          </a:r>
        </a:p>
      </dgm:t>
    </dgm:pt>
    <dgm:pt modelId="{263E1DF0-C895-4372-943E-CBAD4989A44E}" type="parTrans" cxnId="{FD5C08E8-70CB-4527-844B-06C2BE7447F1}">
      <dgm:prSet/>
      <dgm:spPr/>
      <dgm:t>
        <a:bodyPr/>
        <a:lstStyle/>
        <a:p>
          <a:endParaRPr lang="vi-VN"/>
        </a:p>
      </dgm:t>
    </dgm:pt>
    <dgm:pt modelId="{BD951E61-4240-4781-886E-D19EB619280A}" type="sibTrans" cxnId="{FD5C08E8-70CB-4527-844B-06C2BE7447F1}">
      <dgm:prSet/>
      <dgm:spPr/>
      <dgm:t>
        <a:bodyPr/>
        <a:lstStyle/>
        <a:p>
          <a:endParaRPr lang="vi-VN"/>
        </a:p>
      </dgm:t>
    </dgm:pt>
    <dgm:pt modelId="{2CB48CB5-2C1A-472E-9A87-A7BE4DFBFA68}">
      <dgm:prSet phldrT="[Text]"/>
      <dgm:spPr>
        <a:solidFill>
          <a:srgbClr val="EDBD3A"/>
        </a:solidFill>
        <a:ln>
          <a:solidFill>
            <a:srgbClr val="EDBD3A"/>
          </a:solidFill>
        </a:ln>
      </dgm:spPr>
      <dgm:t>
        <a:bodyPr/>
        <a:lstStyle/>
        <a:p>
          <a:pPr>
            <a:buNone/>
          </a:pPr>
          <a:r>
            <a:rPr lang="vi-VN" dirty="0">
              <a:solidFill>
                <a:schemeClr val="tx1"/>
              </a:solidFill>
            </a:rPr>
            <a:t>Truy cập tuần tự hoặc ngẫu nhiên</a:t>
          </a:r>
        </a:p>
      </dgm:t>
    </dgm:pt>
    <dgm:pt modelId="{2F56B0D2-57D3-4BC5-A451-D7D9EF9324BD}" type="parTrans" cxnId="{BDC62D2F-1FE6-48CC-90E0-48103F7F87ED}">
      <dgm:prSet/>
      <dgm:spPr/>
      <dgm:t>
        <a:bodyPr/>
        <a:lstStyle/>
        <a:p>
          <a:endParaRPr lang="vi-VN"/>
        </a:p>
      </dgm:t>
    </dgm:pt>
    <dgm:pt modelId="{77E7BEFF-AED4-45EE-BA45-6B6AA6C7ED62}" type="sibTrans" cxnId="{BDC62D2F-1FE6-48CC-90E0-48103F7F87ED}">
      <dgm:prSet/>
      <dgm:spPr/>
      <dgm:t>
        <a:bodyPr/>
        <a:lstStyle/>
        <a:p>
          <a:endParaRPr lang="vi-VN"/>
        </a:p>
      </dgm:t>
    </dgm:pt>
    <dgm:pt modelId="{24470688-ABD6-4972-BD32-9E0324C87F03}">
      <dgm:prSet phldrT="[Text]"/>
      <dgm:spPr>
        <a:solidFill>
          <a:srgbClr val="EDBD3A"/>
        </a:solidFill>
        <a:ln>
          <a:solidFill>
            <a:srgbClr val="EDBD3A"/>
          </a:solidFill>
        </a:ln>
      </dgm:spPr>
      <dgm:t>
        <a:bodyPr/>
        <a:lstStyle/>
        <a:p>
          <a:pPr>
            <a:buNone/>
          </a:pPr>
          <a:r>
            <a:rPr lang="vi-VN" dirty="0">
              <a:solidFill>
                <a:schemeClr val="tx1"/>
              </a:solidFill>
            </a:rPr>
            <a:t>Đồng bộ hoặc không đồng bộ</a:t>
          </a:r>
        </a:p>
      </dgm:t>
    </dgm:pt>
    <dgm:pt modelId="{7DFB10E3-FE3C-4289-884C-3D14FEB2745F}" type="parTrans" cxnId="{7802821C-B739-44B9-8A4D-2DFAA7E5053D}">
      <dgm:prSet/>
      <dgm:spPr/>
      <dgm:t>
        <a:bodyPr/>
        <a:lstStyle/>
        <a:p>
          <a:endParaRPr lang="vi-VN"/>
        </a:p>
      </dgm:t>
    </dgm:pt>
    <dgm:pt modelId="{90C30BBD-F8F8-4D02-8136-BD6EEB5F9654}" type="sibTrans" cxnId="{7802821C-B739-44B9-8A4D-2DFAA7E5053D}">
      <dgm:prSet/>
      <dgm:spPr/>
      <dgm:t>
        <a:bodyPr/>
        <a:lstStyle/>
        <a:p>
          <a:endParaRPr lang="vi-VN"/>
        </a:p>
      </dgm:t>
    </dgm:pt>
    <dgm:pt modelId="{6689FDC6-F80A-469E-ABE5-3B946934E4A4}">
      <dgm:prSet phldrT="[Text]"/>
      <dgm:spPr>
        <a:solidFill>
          <a:srgbClr val="EDBD3A"/>
        </a:solidFill>
        <a:ln>
          <a:solidFill>
            <a:srgbClr val="EDBD3A"/>
          </a:solidFill>
        </a:ln>
      </dgm:spPr>
      <dgm:t>
        <a:bodyPr/>
        <a:lstStyle/>
        <a:p>
          <a:pPr>
            <a:buNone/>
          </a:pPr>
          <a:r>
            <a:rPr lang="vi-VN" dirty="0">
              <a:solidFill>
                <a:schemeClr val="tx1"/>
              </a:solidFill>
            </a:rPr>
            <a:t>Đọc-ghi, chỉ đọc, ghi một lần</a:t>
          </a:r>
        </a:p>
      </dgm:t>
    </dgm:pt>
    <dgm:pt modelId="{21DB8C75-D41E-445D-A023-5EEF6252C5B6}" type="parTrans" cxnId="{DBFB0F5B-A459-4F87-A76D-53AFA98D13F0}">
      <dgm:prSet/>
      <dgm:spPr/>
      <dgm:t>
        <a:bodyPr/>
        <a:lstStyle/>
        <a:p>
          <a:endParaRPr lang="vi-VN"/>
        </a:p>
      </dgm:t>
    </dgm:pt>
    <dgm:pt modelId="{3E165473-5078-4525-8715-4BBE690C239F}" type="sibTrans" cxnId="{DBFB0F5B-A459-4F87-A76D-53AFA98D13F0}">
      <dgm:prSet/>
      <dgm:spPr/>
      <dgm:t>
        <a:bodyPr/>
        <a:lstStyle/>
        <a:p>
          <a:endParaRPr lang="vi-VN"/>
        </a:p>
      </dgm:t>
    </dgm:pt>
    <dgm:pt modelId="{AFCEBB8E-3334-493D-9948-6F14FEBDCDFD}">
      <dgm:prSet phldrT="[Text]"/>
      <dgm:spPr>
        <a:solidFill>
          <a:srgbClr val="EDBD3A"/>
        </a:solidFill>
        <a:ln>
          <a:solidFill>
            <a:srgbClr val="EDBD3A"/>
          </a:solidFill>
        </a:ln>
      </dgm:spPr>
      <dgm:t>
        <a:bodyPr/>
        <a:lstStyle/>
        <a:p>
          <a:pPr>
            <a:buNone/>
          </a:pPr>
          <a:r>
            <a:rPr lang="vi-VN" dirty="0">
              <a:solidFill>
                <a:schemeClr val="tx1"/>
              </a:solidFill>
            </a:rPr>
            <a:t>Chia sẻ được hoặc chuyên dụng</a:t>
          </a:r>
        </a:p>
      </dgm:t>
    </dgm:pt>
    <dgm:pt modelId="{92DF1156-6E0D-40EC-B305-CAF965D402EE}" type="parTrans" cxnId="{F5D7FA79-D9B3-48B6-935E-C47D213E2C9C}">
      <dgm:prSet/>
      <dgm:spPr/>
      <dgm:t>
        <a:bodyPr/>
        <a:lstStyle/>
        <a:p>
          <a:endParaRPr lang="vi-VN"/>
        </a:p>
      </dgm:t>
    </dgm:pt>
    <dgm:pt modelId="{D9D5E905-9040-4C81-B329-B3D14A691D64}" type="sibTrans" cxnId="{F5D7FA79-D9B3-48B6-935E-C47D213E2C9C}">
      <dgm:prSet/>
      <dgm:spPr/>
      <dgm:t>
        <a:bodyPr/>
        <a:lstStyle/>
        <a:p>
          <a:endParaRPr lang="vi-VN"/>
        </a:p>
      </dgm:t>
    </dgm:pt>
    <dgm:pt modelId="{38619935-6105-4613-8FD3-6DC197A5D934}">
      <dgm:prSet phldrT="[Text]"/>
      <dgm:spPr>
        <a:solidFill>
          <a:srgbClr val="EDBD3A"/>
        </a:solidFill>
        <a:ln>
          <a:solidFill>
            <a:srgbClr val="EDBD3A"/>
          </a:solidFill>
        </a:ln>
      </dgm:spPr>
      <dgm:t>
        <a:bodyPr/>
        <a:lstStyle/>
        <a:p>
          <a:pPr>
            <a:buNone/>
          </a:pPr>
          <a:r>
            <a:rPr lang="vi-VN" dirty="0">
              <a:solidFill>
                <a:schemeClr val="tx1"/>
              </a:solidFill>
            </a:rPr>
            <a:t>Tốc độ hoạt động</a:t>
          </a:r>
        </a:p>
      </dgm:t>
    </dgm:pt>
    <dgm:pt modelId="{2DA63EBC-5F8A-459F-ACC1-FF81BFB35815}" type="parTrans" cxnId="{325822DA-498A-478A-9B2B-FA559D48C5C8}">
      <dgm:prSet/>
      <dgm:spPr/>
      <dgm:t>
        <a:bodyPr/>
        <a:lstStyle/>
        <a:p>
          <a:endParaRPr lang="vi-VN"/>
        </a:p>
      </dgm:t>
    </dgm:pt>
    <dgm:pt modelId="{9485197D-C5C5-4744-AFE3-7F1A31E955CC}" type="sibTrans" cxnId="{325822DA-498A-478A-9B2B-FA559D48C5C8}">
      <dgm:prSet/>
      <dgm:spPr/>
      <dgm:t>
        <a:bodyPr/>
        <a:lstStyle/>
        <a:p>
          <a:endParaRPr lang="vi-VN"/>
        </a:p>
      </dgm:t>
    </dgm:pt>
    <dgm:pt modelId="{544B53F6-396C-46D4-BFAF-9C8C18159D46}" type="pres">
      <dgm:prSet presAssocID="{2370E74C-A8AD-4ADA-92C5-886AAB16A406}" presName="Name0" presStyleCnt="0">
        <dgm:presLayoutVars>
          <dgm:resizeHandles/>
        </dgm:presLayoutVars>
      </dgm:prSet>
      <dgm:spPr/>
    </dgm:pt>
    <dgm:pt modelId="{41C4146A-1A67-4B52-B2FD-41AAF4C6DFE9}" type="pres">
      <dgm:prSet presAssocID="{7BF05FDD-6845-47BE-B600-355D9FAC563D}" presName="text" presStyleLbl="node1" presStyleIdx="0" presStyleCnt="6" custScaleY="24305">
        <dgm:presLayoutVars>
          <dgm:bulletEnabled val="1"/>
        </dgm:presLayoutVars>
      </dgm:prSet>
      <dgm:spPr>
        <a:prstGeom prst="flowChartTerminator">
          <a:avLst/>
        </a:prstGeom>
      </dgm:spPr>
    </dgm:pt>
    <dgm:pt modelId="{C77DB311-8C3C-4FD5-A587-647CAE92871C}" type="pres">
      <dgm:prSet presAssocID="{BD951E61-4240-4781-886E-D19EB619280A}" presName="space" presStyleCnt="0"/>
      <dgm:spPr/>
    </dgm:pt>
    <dgm:pt modelId="{22B6AA55-8668-47C4-85FF-541CA9BBC9F1}" type="pres">
      <dgm:prSet presAssocID="{2CB48CB5-2C1A-472E-9A87-A7BE4DFBFA68}" presName="text" presStyleLbl="node1" presStyleIdx="1" presStyleCnt="6" custScaleY="24305">
        <dgm:presLayoutVars>
          <dgm:bulletEnabled val="1"/>
        </dgm:presLayoutVars>
      </dgm:prSet>
      <dgm:spPr>
        <a:prstGeom prst="flowChartTerminator">
          <a:avLst/>
        </a:prstGeom>
      </dgm:spPr>
    </dgm:pt>
    <dgm:pt modelId="{A122FE1A-3C0A-4A03-89AB-4F1593E2570B}" type="pres">
      <dgm:prSet presAssocID="{77E7BEFF-AED4-45EE-BA45-6B6AA6C7ED62}" presName="space" presStyleCnt="0"/>
      <dgm:spPr/>
    </dgm:pt>
    <dgm:pt modelId="{6B24F63A-8EFC-499B-A241-7D1B868D905F}" type="pres">
      <dgm:prSet presAssocID="{24470688-ABD6-4972-BD32-9E0324C87F03}" presName="text" presStyleLbl="node1" presStyleIdx="2" presStyleCnt="6" custScaleY="24305">
        <dgm:presLayoutVars>
          <dgm:bulletEnabled val="1"/>
        </dgm:presLayoutVars>
      </dgm:prSet>
      <dgm:spPr>
        <a:prstGeom prst="flowChartTerminator">
          <a:avLst/>
        </a:prstGeom>
      </dgm:spPr>
    </dgm:pt>
    <dgm:pt modelId="{E5B932BE-F9A5-44E7-A86F-8437DD52A1F3}" type="pres">
      <dgm:prSet presAssocID="{90C30BBD-F8F8-4D02-8136-BD6EEB5F9654}" presName="space" presStyleCnt="0"/>
      <dgm:spPr/>
    </dgm:pt>
    <dgm:pt modelId="{9AC8DBBF-14A3-4EE9-BDA0-26D7DFF39046}" type="pres">
      <dgm:prSet presAssocID="{AFCEBB8E-3334-493D-9948-6F14FEBDCDFD}" presName="text" presStyleLbl="node1" presStyleIdx="3" presStyleCnt="6" custScaleY="24305">
        <dgm:presLayoutVars>
          <dgm:bulletEnabled val="1"/>
        </dgm:presLayoutVars>
      </dgm:prSet>
      <dgm:spPr>
        <a:prstGeom prst="flowChartTerminator">
          <a:avLst/>
        </a:prstGeom>
      </dgm:spPr>
    </dgm:pt>
    <dgm:pt modelId="{CBF6354B-4C3B-490C-BB9F-20B8D843EA25}" type="pres">
      <dgm:prSet presAssocID="{D9D5E905-9040-4C81-B329-B3D14A691D64}" presName="space" presStyleCnt="0"/>
      <dgm:spPr/>
    </dgm:pt>
    <dgm:pt modelId="{0F5BF322-0E79-4203-AFDA-0B21A285978D}" type="pres">
      <dgm:prSet presAssocID="{38619935-6105-4613-8FD3-6DC197A5D934}" presName="text" presStyleLbl="node1" presStyleIdx="4" presStyleCnt="6" custScaleY="24305">
        <dgm:presLayoutVars>
          <dgm:bulletEnabled val="1"/>
        </dgm:presLayoutVars>
      </dgm:prSet>
      <dgm:spPr>
        <a:prstGeom prst="flowChartTerminator">
          <a:avLst/>
        </a:prstGeom>
      </dgm:spPr>
    </dgm:pt>
    <dgm:pt modelId="{A86C4B77-B63B-4301-BCA6-34C8AFD127C5}" type="pres">
      <dgm:prSet presAssocID="{9485197D-C5C5-4744-AFE3-7F1A31E955CC}" presName="space" presStyleCnt="0"/>
      <dgm:spPr/>
    </dgm:pt>
    <dgm:pt modelId="{E0E33A78-83B3-4512-A3F2-3D3C06E9055A}" type="pres">
      <dgm:prSet presAssocID="{6689FDC6-F80A-469E-ABE5-3B946934E4A4}" presName="text" presStyleLbl="node1" presStyleIdx="5" presStyleCnt="6" custScaleY="24305">
        <dgm:presLayoutVars>
          <dgm:bulletEnabled val="1"/>
        </dgm:presLayoutVars>
      </dgm:prSet>
      <dgm:spPr>
        <a:prstGeom prst="flowChartTerminator">
          <a:avLst/>
        </a:prstGeom>
      </dgm:spPr>
    </dgm:pt>
  </dgm:ptLst>
  <dgm:cxnLst>
    <dgm:cxn modelId="{7802821C-B739-44B9-8A4D-2DFAA7E5053D}" srcId="{2370E74C-A8AD-4ADA-92C5-886AAB16A406}" destId="{24470688-ABD6-4972-BD32-9E0324C87F03}" srcOrd="2" destOrd="0" parTransId="{7DFB10E3-FE3C-4289-884C-3D14FEB2745F}" sibTransId="{90C30BBD-F8F8-4D02-8136-BD6EEB5F9654}"/>
    <dgm:cxn modelId="{BDC62D2F-1FE6-48CC-90E0-48103F7F87ED}" srcId="{2370E74C-A8AD-4ADA-92C5-886AAB16A406}" destId="{2CB48CB5-2C1A-472E-9A87-A7BE4DFBFA68}" srcOrd="1" destOrd="0" parTransId="{2F56B0D2-57D3-4BC5-A451-D7D9EF9324BD}" sibTransId="{77E7BEFF-AED4-45EE-BA45-6B6AA6C7ED62}"/>
    <dgm:cxn modelId="{1768DA30-9132-45F8-88E2-8ADC557EF8CF}" type="presOf" srcId="{7BF05FDD-6845-47BE-B600-355D9FAC563D}" destId="{41C4146A-1A67-4B52-B2FD-41AAF4C6DFE9}" srcOrd="0" destOrd="0" presId="urn:diagrams.loki3.com/VaryingWidthList"/>
    <dgm:cxn modelId="{DED28532-444E-4BE3-8189-8328B7ADAF38}" type="presOf" srcId="{24470688-ABD6-4972-BD32-9E0324C87F03}" destId="{6B24F63A-8EFC-499B-A241-7D1B868D905F}" srcOrd="0" destOrd="0" presId="urn:diagrams.loki3.com/VaryingWidthList"/>
    <dgm:cxn modelId="{3AFB3A3E-E33F-429A-8857-F2FDDB708604}" type="presOf" srcId="{2CB48CB5-2C1A-472E-9A87-A7BE4DFBFA68}" destId="{22B6AA55-8668-47C4-85FF-541CA9BBC9F1}" srcOrd="0" destOrd="0" presId="urn:diagrams.loki3.com/VaryingWidthList"/>
    <dgm:cxn modelId="{40DA643F-FBC4-4D49-B1DB-AFC1523FC350}" type="presOf" srcId="{6689FDC6-F80A-469E-ABE5-3B946934E4A4}" destId="{E0E33A78-83B3-4512-A3F2-3D3C06E9055A}" srcOrd="0" destOrd="0" presId="urn:diagrams.loki3.com/VaryingWidthList"/>
    <dgm:cxn modelId="{DBFB0F5B-A459-4F87-A76D-53AFA98D13F0}" srcId="{2370E74C-A8AD-4ADA-92C5-886AAB16A406}" destId="{6689FDC6-F80A-469E-ABE5-3B946934E4A4}" srcOrd="5" destOrd="0" parTransId="{21DB8C75-D41E-445D-A023-5EEF6252C5B6}" sibTransId="{3E165473-5078-4525-8715-4BBE690C239F}"/>
    <dgm:cxn modelId="{F5682552-FD2F-4C2A-8BC4-3D7AB173031B}" type="presOf" srcId="{38619935-6105-4613-8FD3-6DC197A5D934}" destId="{0F5BF322-0E79-4203-AFDA-0B21A285978D}" srcOrd="0" destOrd="0" presId="urn:diagrams.loki3.com/VaryingWidthList"/>
    <dgm:cxn modelId="{F5D7FA79-D9B3-48B6-935E-C47D213E2C9C}" srcId="{2370E74C-A8AD-4ADA-92C5-886AAB16A406}" destId="{AFCEBB8E-3334-493D-9948-6F14FEBDCDFD}" srcOrd="3" destOrd="0" parTransId="{92DF1156-6E0D-40EC-B305-CAF965D402EE}" sibTransId="{D9D5E905-9040-4C81-B329-B3D14A691D64}"/>
    <dgm:cxn modelId="{A98D4095-97C3-4A78-81C3-6E114C687E0D}" type="presOf" srcId="{2370E74C-A8AD-4ADA-92C5-886AAB16A406}" destId="{544B53F6-396C-46D4-BFAF-9C8C18159D46}" srcOrd="0" destOrd="0" presId="urn:diagrams.loki3.com/VaryingWidthList"/>
    <dgm:cxn modelId="{A470B0B7-1983-4A39-8A0C-AF4A5E79463D}" type="presOf" srcId="{AFCEBB8E-3334-493D-9948-6F14FEBDCDFD}" destId="{9AC8DBBF-14A3-4EE9-BDA0-26D7DFF39046}" srcOrd="0" destOrd="0" presId="urn:diagrams.loki3.com/VaryingWidthList"/>
    <dgm:cxn modelId="{325822DA-498A-478A-9B2B-FA559D48C5C8}" srcId="{2370E74C-A8AD-4ADA-92C5-886AAB16A406}" destId="{38619935-6105-4613-8FD3-6DC197A5D934}" srcOrd="4" destOrd="0" parTransId="{2DA63EBC-5F8A-459F-ACC1-FF81BFB35815}" sibTransId="{9485197D-C5C5-4744-AFE3-7F1A31E955CC}"/>
    <dgm:cxn modelId="{FD5C08E8-70CB-4527-844B-06C2BE7447F1}" srcId="{2370E74C-A8AD-4ADA-92C5-886AAB16A406}" destId="{7BF05FDD-6845-47BE-B600-355D9FAC563D}" srcOrd="0" destOrd="0" parTransId="{263E1DF0-C895-4372-943E-CBAD4989A44E}" sibTransId="{BD951E61-4240-4781-886E-D19EB619280A}"/>
    <dgm:cxn modelId="{66D418DD-6B7E-457D-AE7A-7D105F4F2EDF}" type="presParOf" srcId="{544B53F6-396C-46D4-BFAF-9C8C18159D46}" destId="{41C4146A-1A67-4B52-B2FD-41AAF4C6DFE9}" srcOrd="0" destOrd="0" presId="urn:diagrams.loki3.com/VaryingWidthList"/>
    <dgm:cxn modelId="{067446E8-1222-41D5-9C1F-D4A6E2B02145}" type="presParOf" srcId="{544B53F6-396C-46D4-BFAF-9C8C18159D46}" destId="{C77DB311-8C3C-4FD5-A587-647CAE92871C}" srcOrd="1" destOrd="0" presId="urn:diagrams.loki3.com/VaryingWidthList"/>
    <dgm:cxn modelId="{7F990F97-BC49-48FD-AF78-06F80B139E3A}" type="presParOf" srcId="{544B53F6-396C-46D4-BFAF-9C8C18159D46}" destId="{22B6AA55-8668-47C4-85FF-541CA9BBC9F1}" srcOrd="2" destOrd="0" presId="urn:diagrams.loki3.com/VaryingWidthList"/>
    <dgm:cxn modelId="{39FAB43E-7657-4390-908D-201B7781F120}" type="presParOf" srcId="{544B53F6-396C-46D4-BFAF-9C8C18159D46}" destId="{A122FE1A-3C0A-4A03-89AB-4F1593E2570B}" srcOrd="3" destOrd="0" presId="urn:diagrams.loki3.com/VaryingWidthList"/>
    <dgm:cxn modelId="{224FAF48-AC65-4698-B03D-BBFC87E0C746}" type="presParOf" srcId="{544B53F6-396C-46D4-BFAF-9C8C18159D46}" destId="{6B24F63A-8EFC-499B-A241-7D1B868D905F}" srcOrd="4" destOrd="0" presId="urn:diagrams.loki3.com/VaryingWidthList"/>
    <dgm:cxn modelId="{177E2D68-5DDD-460B-B718-3C0BA16A6784}" type="presParOf" srcId="{544B53F6-396C-46D4-BFAF-9C8C18159D46}" destId="{E5B932BE-F9A5-44E7-A86F-8437DD52A1F3}" srcOrd="5" destOrd="0" presId="urn:diagrams.loki3.com/VaryingWidthList"/>
    <dgm:cxn modelId="{E816086A-8DF9-4A89-9D4C-CED9C99D95CF}" type="presParOf" srcId="{544B53F6-396C-46D4-BFAF-9C8C18159D46}" destId="{9AC8DBBF-14A3-4EE9-BDA0-26D7DFF39046}" srcOrd="6" destOrd="0" presId="urn:diagrams.loki3.com/VaryingWidthList"/>
    <dgm:cxn modelId="{38CDB888-448C-406A-9E84-3A184F2AD790}" type="presParOf" srcId="{544B53F6-396C-46D4-BFAF-9C8C18159D46}" destId="{CBF6354B-4C3B-490C-BB9F-20B8D843EA25}" srcOrd="7" destOrd="0" presId="urn:diagrams.loki3.com/VaryingWidthList"/>
    <dgm:cxn modelId="{AD7C3DDE-641C-4CA3-8AAD-03FEBE5E785D}" type="presParOf" srcId="{544B53F6-396C-46D4-BFAF-9C8C18159D46}" destId="{0F5BF322-0E79-4203-AFDA-0B21A285978D}" srcOrd="8" destOrd="0" presId="urn:diagrams.loki3.com/VaryingWidthList"/>
    <dgm:cxn modelId="{BAB1B180-E27C-4989-8222-3C7C604D3B80}" type="presParOf" srcId="{544B53F6-396C-46D4-BFAF-9C8C18159D46}" destId="{A86C4B77-B63B-4301-BCA6-34C8AFD127C5}" srcOrd="9" destOrd="0" presId="urn:diagrams.loki3.com/VaryingWidthList"/>
    <dgm:cxn modelId="{6CC6607B-8E25-4D8A-A2E5-42AE9A613C3D}" type="presParOf" srcId="{544B53F6-396C-46D4-BFAF-9C8C18159D46}" destId="{E0E33A78-83B3-4512-A3F2-3D3C06E9055A}" srcOrd="10"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BF7A0F6-4F2D-47C2-93FD-1ABAFAA5EC1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vi-VN"/>
        </a:p>
      </dgm:t>
    </dgm:pt>
    <dgm:pt modelId="{28076407-21E1-463C-86E0-6C78EA0E6535}">
      <dgm:prSet phldrT="[Text]"/>
      <dgm:spPr>
        <a:solidFill>
          <a:srgbClr val="EDBD3A"/>
        </a:solidFill>
        <a:ln>
          <a:solidFill>
            <a:schemeClr val="tx1"/>
          </a:solidFill>
        </a:ln>
      </dgm:spPr>
      <dgm:t>
        <a:bodyPr/>
        <a:lstStyle/>
        <a:p>
          <a:pPr>
            <a:buNone/>
          </a:pPr>
          <a:r>
            <a:rPr lang="vi-VN" dirty="0">
              <a:solidFill>
                <a:schemeClr val="tx1"/>
              </a:solidFill>
              <a:latin typeface="Consolas" panose="020B0609020204030204" pitchFamily="49" charset="0"/>
            </a:rPr>
            <a:t>I/O chặn</a:t>
          </a:r>
        </a:p>
      </dgm:t>
    </dgm:pt>
    <dgm:pt modelId="{3A3A44E6-09D6-44FD-BBFF-2B635C615112}" type="parTrans" cxnId="{6F42AA3F-D341-4AB2-B9F3-682BE739E81E}">
      <dgm:prSet/>
      <dgm:spPr/>
      <dgm:t>
        <a:bodyPr/>
        <a:lstStyle/>
        <a:p>
          <a:endParaRPr lang="vi-VN"/>
        </a:p>
      </dgm:t>
    </dgm:pt>
    <dgm:pt modelId="{864FCDD7-3E6C-4A1E-B1AC-EA1CA46278E3}" type="sibTrans" cxnId="{6F42AA3F-D341-4AB2-B9F3-682BE739E81E}">
      <dgm:prSet/>
      <dgm:spPr/>
      <dgm:t>
        <a:bodyPr/>
        <a:lstStyle/>
        <a:p>
          <a:endParaRPr lang="vi-VN"/>
        </a:p>
      </dgm:t>
    </dgm:pt>
    <dgm:pt modelId="{D4503C66-4B64-4001-89AD-52E6254150A4}">
      <dgm:prSet phldrT="[Text]"/>
      <dgm:spPr>
        <a:solidFill>
          <a:srgbClr val="F3EEC5">
            <a:alpha val="90000"/>
          </a:srgbClr>
        </a:solidFill>
        <a:ln>
          <a:noFill/>
        </a:ln>
      </dgm:spPr>
      <dgm:t>
        <a:bodyPr/>
        <a:lstStyle/>
        <a:p>
          <a:pPr>
            <a:buNone/>
          </a:pPr>
          <a:r>
            <a:rPr lang="vi-VN" dirty="0"/>
            <a:t>Luồng gọi bị tạm dừng cho đến khi lệnh gọi hệ thống hoàn thành.</a:t>
          </a:r>
        </a:p>
      </dgm:t>
    </dgm:pt>
    <dgm:pt modelId="{F9D6038C-272D-4BE1-A865-7CAB5F5B3D9B}" type="parTrans" cxnId="{E27EB448-A158-4AAD-A9DD-A8FDE68FC086}">
      <dgm:prSet/>
      <dgm:spPr/>
      <dgm:t>
        <a:bodyPr/>
        <a:lstStyle/>
        <a:p>
          <a:endParaRPr lang="vi-VN"/>
        </a:p>
      </dgm:t>
    </dgm:pt>
    <dgm:pt modelId="{4C1DCDFF-0307-460C-8EB0-530E49259A81}" type="sibTrans" cxnId="{E27EB448-A158-4AAD-A9DD-A8FDE68FC086}">
      <dgm:prSet/>
      <dgm:spPr/>
      <dgm:t>
        <a:bodyPr/>
        <a:lstStyle/>
        <a:p>
          <a:endParaRPr lang="vi-VN"/>
        </a:p>
      </dgm:t>
    </dgm:pt>
    <dgm:pt modelId="{97DB54E2-8C56-4631-AF7D-A24FB4853D13}">
      <dgm:prSet phldrT="[Text]"/>
      <dgm:spPr>
        <a:solidFill>
          <a:srgbClr val="EDBD3A"/>
        </a:solidFill>
        <a:ln>
          <a:solidFill>
            <a:schemeClr val="tx1"/>
          </a:solidFill>
        </a:ln>
      </dgm:spPr>
      <dgm:t>
        <a:bodyPr/>
        <a:lstStyle/>
        <a:p>
          <a:r>
            <a:rPr lang="vi-VN" dirty="0">
              <a:solidFill>
                <a:schemeClr val="tx1"/>
              </a:solidFill>
              <a:latin typeface="Consolas" panose="020B0609020204030204" pitchFamily="49" charset="0"/>
            </a:rPr>
            <a:t>I/O không chặn</a:t>
          </a:r>
        </a:p>
      </dgm:t>
    </dgm:pt>
    <dgm:pt modelId="{1BE75412-5A35-4D90-8D89-B1F8DD981EC9}" type="parTrans" cxnId="{80A337D6-16A0-449C-9CDD-61A8694FF0B1}">
      <dgm:prSet/>
      <dgm:spPr/>
      <dgm:t>
        <a:bodyPr/>
        <a:lstStyle/>
        <a:p>
          <a:endParaRPr lang="vi-VN"/>
        </a:p>
      </dgm:t>
    </dgm:pt>
    <dgm:pt modelId="{B9FB9728-5136-48F9-9581-36B6D338DB34}" type="sibTrans" cxnId="{80A337D6-16A0-449C-9CDD-61A8694FF0B1}">
      <dgm:prSet/>
      <dgm:spPr/>
      <dgm:t>
        <a:bodyPr/>
        <a:lstStyle/>
        <a:p>
          <a:endParaRPr lang="vi-VN"/>
        </a:p>
      </dgm:t>
    </dgm:pt>
    <dgm:pt modelId="{F419A404-917C-4C6C-8FE9-DD0C3FA51F8E}">
      <dgm:prSet phldrT="[Text]"/>
      <dgm:spPr>
        <a:solidFill>
          <a:srgbClr val="F3EEC5">
            <a:alpha val="90000"/>
          </a:srgbClr>
        </a:solidFill>
        <a:ln>
          <a:noFill/>
        </a:ln>
      </dgm:spPr>
      <dgm:t>
        <a:bodyPr/>
        <a:lstStyle/>
        <a:p>
          <a:pPr>
            <a:buNone/>
          </a:pPr>
          <a:r>
            <a:rPr lang="vi-VN" dirty="0"/>
            <a:t>Lệnh gọi hệ thống trả về ngay lập tức với số byte đã truyền.</a:t>
          </a:r>
        </a:p>
      </dgm:t>
    </dgm:pt>
    <dgm:pt modelId="{723307D3-C378-41E9-9193-D147B64B838D}" type="parTrans" cxnId="{6ACAA709-1BDE-4F19-9A28-5EEF88A701B5}">
      <dgm:prSet/>
      <dgm:spPr/>
      <dgm:t>
        <a:bodyPr/>
        <a:lstStyle/>
        <a:p>
          <a:endParaRPr lang="vi-VN"/>
        </a:p>
      </dgm:t>
    </dgm:pt>
    <dgm:pt modelId="{B5A3F091-2DC1-4928-8260-25ACE1E2CDD4}" type="sibTrans" cxnId="{6ACAA709-1BDE-4F19-9A28-5EEF88A701B5}">
      <dgm:prSet/>
      <dgm:spPr/>
      <dgm:t>
        <a:bodyPr/>
        <a:lstStyle/>
        <a:p>
          <a:endParaRPr lang="vi-VN"/>
        </a:p>
      </dgm:t>
    </dgm:pt>
    <dgm:pt modelId="{0379A876-2EB3-46F1-A975-26869ADA1FF8}">
      <dgm:prSet phldrT="[Text]"/>
      <dgm:spPr>
        <a:solidFill>
          <a:srgbClr val="EDBD3A"/>
        </a:solidFill>
      </dgm:spPr>
      <dgm:t>
        <a:bodyPr/>
        <a:lstStyle/>
        <a:p>
          <a:r>
            <a:rPr lang="vi-VN" dirty="0">
              <a:solidFill>
                <a:schemeClr val="tx1"/>
              </a:solidFill>
              <a:latin typeface="Consolas" panose="020B0609020204030204" pitchFamily="49" charset="0"/>
            </a:rPr>
            <a:t>Lệnh gọi hệ thống bất đồng bộ</a:t>
          </a:r>
        </a:p>
      </dgm:t>
    </dgm:pt>
    <dgm:pt modelId="{4980289E-CD53-4946-ACDD-FFA4D7E347BF}" type="parTrans" cxnId="{CB5B21D7-A9BA-4830-852D-B5EDC940E684}">
      <dgm:prSet/>
      <dgm:spPr/>
      <dgm:t>
        <a:bodyPr/>
        <a:lstStyle/>
        <a:p>
          <a:endParaRPr lang="vi-VN"/>
        </a:p>
      </dgm:t>
    </dgm:pt>
    <dgm:pt modelId="{347CD46F-BAC7-4CEA-9644-0DA6E88C6BDB}" type="sibTrans" cxnId="{CB5B21D7-A9BA-4830-852D-B5EDC940E684}">
      <dgm:prSet/>
      <dgm:spPr/>
      <dgm:t>
        <a:bodyPr/>
        <a:lstStyle/>
        <a:p>
          <a:endParaRPr lang="vi-VN"/>
        </a:p>
      </dgm:t>
    </dgm:pt>
    <dgm:pt modelId="{5803B2FA-C71E-4C51-B821-B9B01E7A6A09}">
      <dgm:prSet phldrT="[Text]"/>
      <dgm:spPr>
        <a:solidFill>
          <a:srgbClr val="F3EEC5">
            <a:alpha val="90000"/>
          </a:srgbClr>
        </a:solidFill>
        <a:ln>
          <a:noFill/>
        </a:ln>
      </dgm:spPr>
      <dgm:t>
        <a:bodyPr/>
        <a:lstStyle/>
        <a:p>
          <a:pPr>
            <a:buSzPts val="1000"/>
            <a:buFont typeface="Symbol" panose="05050102010706020507" pitchFamily="18" charset="2"/>
            <a:buChar char=""/>
          </a:pPr>
          <a:r>
            <a:rPr lang="vi-VN" dirty="0"/>
            <a:t>Trả về ngay lập tức, hoàn thành I/O vào thời điểm tương lai.</a:t>
          </a:r>
        </a:p>
      </dgm:t>
    </dgm:pt>
    <dgm:pt modelId="{8C9E74C5-B580-4612-AF69-C5556D873315}" type="parTrans" cxnId="{C0C66330-8D66-42B2-9B7C-940D0E436378}">
      <dgm:prSet/>
      <dgm:spPr/>
      <dgm:t>
        <a:bodyPr/>
        <a:lstStyle/>
        <a:p>
          <a:endParaRPr lang="vi-VN"/>
        </a:p>
      </dgm:t>
    </dgm:pt>
    <dgm:pt modelId="{93885025-0C94-4D68-B4C0-2804C1BE2B55}" type="sibTrans" cxnId="{C0C66330-8D66-42B2-9B7C-940D0E436378}">
      <dgm:prSet/>
      <dgm:spPr/>
      <dgm:t>
        <a:bodyPr/>
        <a:lstStyle/>
        <a:p>
          <a:endParaRPr lang="vi-VN"/>
        </a:p>
      </dgm:t>
    </dgm:pt>
    <dgm:pt modelId="{C08A56B7-75EA-4BB9-BBCA-88852028ECFE}" type="pres">
      <dgm:prSet presAssocID="{EBF7A0F6-4F2D-47C2-93FD-1ABAFAA5EC1F}" presName="linearFlow" presStyleCnt="0">
        <dgm:presLayoutVars>
          <dgm:dir/>
          <dgm:animLvl val="lvl"/>
          <dgm:resizeHandles val="exact"/>
        </dgm:presLayoutVars>
      </dgm:prSet>
      <dgm:spPr/>
    </dgm:pt>
    <dgm:pt modelId="{58219E3F-052E-4314-A2D1-CA92B36EAB47}" type="pres">
      <dgm:prSet presAssocID="{28076407-21E1-463C-86E0-6C78EA0E6535}" presName="composite" presStyleCnt="0"/>
      <dgm:spPr/>
    </dgm:pt>
    <dgm:pt modelId="{AF7AED6A-55CD-46C5-A7D0-85031636FFDA}" type="pres">
      <dgm:prSet presAssocID="{28076407-21E1-463C-86E0-6C78EA0E6535}" presName="parentText" presStyleLbl="alignNode1" presStyleIdx="0" presStyleCnt="3" custScaleX="146001">
        <dgm:presLayoutVars>
          <dgm:chMax val="1"/>
          <dgm:bulletEnabled val="1"/>
        </dgm:presLayoutVars>
      </dgm:prSet>
      <dgm:spPr>
        <a:prstGeom prst="flowChartConnector">
          <a:avLst/>
        </a:prstGeom>
      </dgm:spPr>
    </dgm:pt>
    <dgm:pt modelId="{1E06555D-4024-454F-8EDB-6ED12C785D6B}" type="pres">
      <dgm:prSet presAssocID="{28076407-21E1-463C-86E0-6C78EA0E6535}" presName="descendantText" presStyleLbl="alignAcc1" presStyleIdx="0" presStyleCnt="3">
        <dgm:presLayoutVars>
          <dgm:bulletEnabled val="1"/>
        </dgm:presLayoutVars>
      </dgm:prSet>
      <dgm:spPr/>
    </dgm:pt>
    <dgm:pt modelId="{8E7EF265-2233-4894-9174-DEE25F1775F0}" type="pres">
      <dgm:prSet presAssocID="{864FCDD7-3E6C-4A1E-B1AC-EA1CA46278E3}" presName="sp" presStyleCnt="0"/>
      <dgm:spPr/>
    </dgm:pt>
    <dgm:pt modelId="{FBE1E5D0-79E8-4ED8-B05B-2C4D04803885}" type="pres">
      <dgm:prSet presAssocID="{97DB54E2-8C56-4631-AF7D-A24FB4853D13}" presName="composite" presStyleCnt="0"/>
      <dgm:spPr/>
    </dgm:pt>
    <dgm:pt modelId="{A669A25F-801D-4862-944F-CB001A4362C3}" type="pres">
      <dgm:prSet presAssocID="{97DB54E2-8C56-4631-AF7D-A24FB4853D13}" presName="parentText" presStyleLbl="alignNode1" presStyleIdx="1" presStyleCnt="3" custScaleX="145858">
        <dgm:presLayoutVars>
          <dgm:chMax val="1"/>
          <dgm:bulletEnabled val="1"/>
        </dgm:presLayoutVars>
      </dgm:prSet>
      <dgm:spPr>
        <a:prstGeom prst="flowChartConnector">
          <a:avLst/>
        </a:prstGeom>
      </dgm:spPr>
    </dgm:pt>
    <dgm:pt modelId="{B039A20C-99DD-4F7F-8805-E97F0194C0CF}" type="pres">
      <dgm:prSet presAssocID="{97DB54E2-8C56-4631-AF7D-A24FB4853D13}" presName="descendantText" presStyleLbl="alignAcc1" presStyleIdx="1" presStyleCnt="3">
        <dgm:presLayoutVars>
          <dgm:bulletEnabled val="1"/>
        </dgm:presLayoutVars>
      </dgm:prSet>
      <dgm:spPr/>
    </dgm:pt>
    <dgm:pt modelId="{B5A98D53-4414-4AA6-A694-A98CC0FA46AA}" type="pres">
      <dgm:prSet presAssocID="{B9FB9728-5136-48F9-9581-36B6D338DB34}" presName="sp" presStyleCnt="0"/>
      <dgm:spPr/>
    </dgm:pt>
    <dgm:pt modelId="{78A624E6-8034-4B74-B88A-DDABA49D7FCD}" type="pres">
      <dgm:prSet presAssocID="{0379A876-2EB3-46F1-A975-26869ADA1FF8}" presName="composite" presStyleCnt="0"/>
      <dgm:spPr/>
    </dgm:pt>
    <dgm:pt modelId="{BE0D7930-2621-4918-8CE9-4326F25C92DF}" type="pres">
      <dgm:prSet presAssocID="{0379A876-2EB3-46F1-A975-26869ADA1FF8}" presName="parentText" presStyleLbl="alignNode1" presStyleIdx="2" presStyleCnt="3" custScaleX="146001">
        <dgm:presLayoutVars>
          <dgm:chMax val="1"/>
          <dgm:bulletEnabled val="1"/>
        </dgm:presLayoutVars>
      </dgm:prSet>
      <dgm:spPr>
        <a:prstGeom prst="flowChartConnector">
          <a:avLst/>
        </a:prstGeom>
      </dgm:spPr>
    </dgm:pt>
    <dgm:pt modelId="{3E7E33CA-A298-46A0-B448-CB6EB81897FA}" type="pres">
      <dgm:prSet presAssocID="{0379A876-2EB3-46F1-A975-26869ADA1FF8}" presName="descendantText" presStyleLbl="alignAcc1" presStyleIdx="2" presStyleCnt="3">
        <dgm:presLayoutVars>
          <dgm:bulletEnabled val="1"/>
        </dgm:presLayoutVars>
      </dgm:prSet>
      <dgm:spPr/>
    </dgm:pt>
  </dgm:ptLst>
  <dgm:cxnLst>
    <dgm:cxn modelId="{9FA42A09-671D-4334-8B55-9549A05037B5}" type="presOf" srcId="{EBF7A0F6-4F2D-47C2-93FD-1ABAFAA5EC1F}" destId="{C08A56B7-75EA-4BB9-BBCA-88852028ECFE}" srcOrd="0" destOrd="0" presId="urn:microsoft.com/office/officeart/2005/8/layout/chevron2"/>
    <dgm:cxn modelId="{6ACAA709-1BDE-4F19-9A28-5EEF88A701B5}" srcId="{97DB54E2-8C56-4631-AF7D-A24FB4853D13}" destId="{F419A404-917C-4C6C-8FE9-DD0C3FA51F8E}" srcOrd="0" destOrd="0" parTransId="{723307D3-C378-41E9-9193-D147B64B838D}" sibTransId="{B5A3F091-2DC1-4928-8260-25ACE1E2CDD4}"/>
    <dgm:cxn modelId="{20652A18-69BA-477E-92F7-F01ED564B789}" type="presOf" srcId="{0379A876-2EB3-46F1-A975-26869ADA1FF8}" destId="{BE0D7930-2621-4918-8CE9-4326F25C92DF}" srcOrd="0" destOrd="0" presId="urn:microsoft.com/office/officeart/2005/8/layout/chevron2"/>
    <dgm:cxn modelId="{CF121822-94D9-4F8C-9E20-E0302ADEAFAC}" type="presOf" srcId="{5803B2FA-C71E-4C51-B821-B9B01E7A6A09}" destId="{3E7E33CA-A298-46A0-B448-CB6EB81897FA}" srcOrd="0" destOrd="0" presId="urn:microsoft.com/office/officeart/2005/8/layout/chevron2"/>
    <dgm:cxn modelId="{C0C66330-8D66-42B2-9B7C-940D0E436378}" srcId="{0379A876-2EB3-46F1-A975-26869ADA1FF8}" destId="{5803B2FA-C71E-4C51-B821-B9B01E7A6A09}" srcOrd="0" destOrd="0" parTransId="{8C9E74C5-B580-4612-AF69-C5556D873315}" sibTransId="{93885025-0C94-4D68-B4C0-2804C1BE2B55}"/>
    <dgm:cxn modelId="{6F42AA3F-D341-4AB2-B9F3-682BE739E81E}" srcId="{EBF7A0F6-4F2D-47C2-93FD-1ABAFAA5EC1F}" destId="{28076407-21E1-463C-86E0-6C78EA0E6535}" srcOrd="0" destOrd="0" parTransId="{3A3A44E6-09D6-44FD-BBFF-2B635C615112}" sibTransId="{864FCDD7-3E6C-4A1E-B1AC-EA1CA46278E3}"/>
    <dgm:cxn modelId="{E27EB448-A158-4AAD-A9DD-A8FDE68FC086}" srcId="{28076407-21E1-463C-86E0-6C78EA0E6535}" destId="{D4503C66-4B64-4001-89AD-52E6254150A4}" srcOrd="0" destOrd="0" parTransId="{F9D6038C-272D-4BE1-A865-7CAB5F5B3D9B}" sibTransId="{4C1DCDFF-0307-460C-8EB0-530E49259A81}"/>
    <dgm:cxn modelId="{F2BABD87-4C77-4851-81ED-0203B0339A27}" type="presOf" srcId="{97DB54E2-8C56-4631-AF7D-A24FB4853D13}" destId="{A669A25F-801D-4862-944F-CB001A4362C3}" srcOrd="0" destOrd="0" presId="urn:microsoft.com/office/officeart/2005/8/layout/chevron2"/>
    <dgm:cxn modelId="{ADB3FB97-090D-449D-902B-278A2F1B9E55}" type="presOf" srcId="{D4503C66-4B64-4001-89AD-52E6254150A4}" destId="{1E06555D-4024-454F-8EDB-6ED12C785D6B}" srcOrd="0" destOrd="0" presId="urn:microsoft.com/office/officeart/2005/8/layout/chevron2"/>
    <dgm:cxn modelId="{484B2FC9-A63F-43C8-88B9-3320DCCD6049}" type="presOf" srcId="{28076407-21E1-463C-86E0-6C78EA0E6535}" destId="{AF7AED6A-55CD-46C5-A7D0-85031636FFDA}" srcOrd="0" destOrd="0" presId="urn:microsoft.com/office/officeart/2005/8/layout/chevron2"/>
    <dgm:cxn modelId="{80A337D6-16A0-449C-9CDD-61A8694FF0B1}" srcId="{EBF7A0F6-4F2D-47C2-93FD-1ABAFAA5EC1F}" destId="{97DB54E2-8C56-4631-AF7D-A24FB4853D13}" srcOrd="1" destOrd="0" parTransId="{1BE75412-5A35-4D90-8D89-B1F8DD981EC9}" sibTransId="{B9FB9728-5136-48F9-9581-36B6D338DB34}"/>
    <dgm:cxn modelId="{CB5B21D7-A9BA-4830-852D-B5EDC940E684}" srcId="{EBF7A0F6-4F2D-47C2-93FD-1ABAFAA5EC1F}" destId="{0379A876-2EB3-46F1-A975-26869ADA1FF8}" srcOrd="2" destOrd="0" parTransId="{4980289E-CD53-4946-ACDD-FFA4D7E347BF}" sibTransId="{347CD46F-BAC7-4CEA-9644-0DA6E88C6BDB}"/>
    <dgm:cxn modelId="{225743DE-A651-481D-B689-73954E1AEBB1}" type="presOf" srcId="{F419A404-917C-4C6C-8FE9-DD0C3FA51F8E}" destId="{B039A20C-99DD-4F7F-8805-E97F0194C0CF}" srcOrd="0" destOrd="0" presId="urn:microsoft.com/office/officeart/2005/8/layout/chevron2"/>
    <dgm:cxn modelId="{EB7764C7-BE17-43C9-BB83-D0074B7014D4}" type="presParOf" srcId="{C08A56B7-75EA-4BB9-BBCA-88852028ECFE}" destId="{58219E3F-052E-4314-A2D1-CA92B36EAB47}" srcOrd="0" destOrd="0" presId="urn:microsoft.com/office/officeart/2005/8/layout/chevron2"/>
    <dgm:cxn modelId="{5363ECC9-3505-4B47-85E8-FD846D199751}" type="presParOf" srcId="{58219E3F-052E-4314-A2D1-CA92B36EAB47}" destId="{AF7AED6A-55CD-46C5-A7D0-85031636FFDA}" srcOrd="0" destOrd="0" presId="urn:microsoft.com/office/officeart/2005/8/layout/chevron2"/>
    <dgm:cxn modelId="{E2CD0A80-B74D-443F-82FA-A6E9A6011A14}" type="presParOf" srcId="{58219E3F-052E-4314-A2D1-CA92B36EAB47}" destId="{1E06555D-4024-454F-8EDB-6ED12C785D6B}" srcOrd="1" destOrd="0" presId="urn:microsoft.com/office/officeart/2005/8/layout/chevron2"/>
    <dgm:cxn modelId="{B6F4E682-4A1E-4977-9961-0ADB90D7BD03}" type="presParOf" srcId="{C08A56B7-75EA-4BB9-BBCA-88852028ECFE}" destId="{8E7EF265-2233-4894-9174-DEE25F1775F0}" srcOrd="1" destOrd="0" presId="urn:microsoft.com/office/officeart/2005/8/layout/chevron2"/>
    <dgm:cxn modelId="{C1E1A6EC-D3BB-4087-9567-E027F149DF4C}" type="presParOf" srcId="{C08A56B7-75EA-4BB9-BBCA-88852028ECFE}" destId="{FBE1E5D0-79E8-4ED8-B05B-2C4D04803885}" srcOrd="2" destOrd="0" presId="urn:microsoft.com/office/officeart/2005/8/layout/chevron2"/>
    <dgm:cxn modelId="{C3A7591C-D148-42DB-AEE1-75C81C478137}" type="presParOf" srcId="{FBE1E5D0-79E8-4ED8-B05B-2C4D04803885}" destId="{A669A25F-801D-4862-944F-CB001A4362C3}" srcOrd="0" destOrd="0" presId="urn:microsoft.com/office/officeart/2005/8/layout/chevron2"/>
    <dgm:cxn modelId="{D643D53D-6B61-4D15-981C-1647E6659C70}" type="presParOf" srcId="{FBE1E5D0-79E8-4ED8-B05B-2C4D04803885}" destId="{B039A20C-99DD-4F7F-8805-E97F0194C0CF}" srcOrd="1" destOrd="0" presId="urn:microsoft.com/office/officeart/2005/8/layout/chevron2"/>
    <dgm:cxn modelId="{4A0CB1AE-83ED-4355-83B0-ED8444D1ABD6}" type="presParOf" srcId="{C08A56B7-75EA-4BB9-BBCA-88852028ECFE}" destId="{B5A98D53-4414-4AA6-A694-A98CC0FA46AA}" srcOrd="3" destOrd="0" presId="urn:microsoft.com/office/officeart/2005/8/layout/chevron2"/>
    <dgm:cxn modelId="{31C82E3F-877C-4049-9FA3-6DA3D36F453F}" type="presParOf" srcId="{C08A56B7-75EA-4BB9-BBCA-88852028ECFE}" destId="{78A624E6-8034-4B74-B88A-DDABA49D7FCD}" srcOrd="4" destOrd="0" presId="urn:microsoft.com/office/officeart/2005/8/layout/chevron2"/>
    <dgm:cxn modelId="{2D0E6B12-53AD-4EE4-9C3F-313CCE5790C6}" type="presParOf" srcId="{78A624E6-8034-4B74-B88A-DDABA49D7FCD}" destId="{BE0D7930-2621-4918-8CE9-4326F25C92DF}" srcOrd="0" destOrd="0" presId="urn:microsoft.com/office/officeart/2005/8/layout/chevron2"/>
    <dgm:cxn modelId="{BFA06C9C-4FEB-473A-B943-E736A24188C4}" type="presParOf" srcId="{78A624E6-8034-4B74-B88A-DDABA49D7FCD}" destId="{3E7E33CA-A298-46A0-B448-CB6EB81897FA}"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4146A-1A67-4B52-B2FD-41AAF4C6DFE9}">
      <dsp:nvSpPr>
        <dsp:cNvPr id="0" name=""/>
        <dsp:cNvSpPr/>
      </dsp:nvSpPr>
      <dsp:spPr>
        <a:xfrm>
          <a:off x="1192999" y="3076"/>
          <a:ext cx="450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Luồng ký tự hoặc khối</a:t>
          </a:r>
        </a:p>
      </dsp:txBody>
      <dsp:txXfrm>
        <a:off x="1405082" y="183163"/>
        <a:ext cx="4075834" cy="869630"/>
      </dsp:txXfrm>
    </dsp:sp>
    <dsp:sp modelId="{22B6AA55-8668-47C4-85FF-541CA9BBC9F1}">
      <dsp:nvSpPr>
        <dsp:cNvPr id="0" name=""/>
        <dsp:cNvSpPr/>
      </dsp:nvSpPr>
      <dsp:spPr>
        <a:xfrm>
          <a:off x="22999" y="1485874"/>
          <a:ext cx="684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Truy cập tuần tự hoặc ngẫu nhiên</a:t>
          </a:r>
        </a:p>
      </dsp:txBody>
      <dsp:txXfrm>
        <a:off x="345366" y="1665961"/>
        <a:ext cx="6195266" cy="869630"/>
      </dsp:txXfrm>
    </dsp:sp>
    <dsp:sp modelId="{6B24F63A-8EFC-499B-A241-7D1B868D905F}">
      <dsp:nvSpPr>
        <dsp:cNvPr id="0" name=""/>
        <dsp:cNvSpPr/>
      </dsp:nvSpPr>
      <dsp:spPr>
        <a:xfrm>
          <a:off x="472999" y="2968672"/>
          <a:ext cx="594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Đồng bộ hoặc không đồng bộ</a:t>
          </a:r>
        </a:p>
      </dsp:txBody>
      <dsp:txXfrm>
        <a:off x="752949" y="3148759"/>
        <a:ext cx="5380100" cy="869630"/>
      </dsp:txXfrm>
    </dsp:sp>
    <dsp:sp modelId="{9AC8DBBF-14A3-4EE9-BDA0-26D7DFF39046}">
      <dsp:nvSpPr>
        <dsp:cNvPr id="0" name=""/>
        <dsp:cNvSpPr/>
      </dsp:nvSpPr>
      <dsp:spPr>
        <a:xfrm>
          <a:off x="202999" y="4451471"/>
          <a:ext cx="648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Chia sẻ được hoặc chuyên dụng</a:t>
          </a:r>
        </a:p>
      </dsp:txBody>
      <dsp:txXfrm>
        <a:off x="508399" y="4631558"/>
        <a:ext cx="5869200" cy="869630"/>
      </dsp:txXfrm>
    </dsp:sp>
    <dsp:sp modelId="{0F5BF322-0E79-4203-AFDA-0B21A285978D}">
      <dsp:nvSpPr>
        <dsp:cNvPr id="0" name=""/>
        <dsp:cNvSpPr/>
      </dsp:nvSpPr>
      <dsp:spPr>
        <a:xfrm>
          <a:off x="1642999" y="5934269"/>
          <a:ext cx="360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Tốc độ hoạt động</a:t>
          </a:r>
        </a:p>
      </dsp:txBody>
      <dsp:txXfrm>
        <a:off x="1812666" y="6114356"/>
        <a:ext cx="3260666" cy="869630"/>
      </dsp:txXfrm>
    </dsp:sp>
    <dsp:sp modelId="{E0E33A78-83B3-4512-A3F2-3D3C06E9055A}">
      <dsp:nvSpPr>
        <dsp:cNvPr id="0" name=""/>
        <dsp:cNvSpPr/>
      </dsp:nvSpPr>
      <dsp:spPr>
        <a:xfrm>
          <a:off x="607999" y="7417067"/>
          <a:ext cx="567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Đọc-ghi, chỉ đọc, ghi một lần</a:t>
          </a:r>
        </a:p>
      </dsp:txBody>
      <dsp:txXfrm>
        <a:off x="875224" y="7597154"/>
        <a:ext cx="5135550" cy="869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AED6A-55CD-46C5-A7D0-85031636FFDA}">
      <dsp:nvSpPr>
        <dsp:cNvPr id="0" name=""/>
        <dsp:cNvSpPr/>
      </dsp:nvSpPr>
      <dsp:spPr>
        <a:xfrm rot="5400000">
          <a:off x="-196744" y="-26957"/>
          <a:ext cx="2830920" cy="2893220"/>
        </a:xfrm>
        <a:prstGeom prst="flowChartConnector">
          <a:avLst/>
        </a:prstGeom>
        <a:solidFill>
          <a:srgbClr val="EDBD3A"/>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vi-VN" sz="3300" kern="1200" dirty="0">
              <a:solidFill>
                <a:schemeClr val="tx1"/>
              </a:solidFill>
              <a:latin typeface="Consolas" panose="020B0609020204030204" pitchFamily="49" charset="0"/>
            </a:rPr>
            <a:t>I/O chặn</a:t>
          </a:r>
        </a:p>
      </dsp:txBody>
      <dsp:txXfrm rot="-5400000">
        <a:off x="195808" y="418772"/>
        <a:ext cx="2045816" cy="2001762"/>
      </dsp:txXfrm>
    </dsp:sp>
    <dsp:sp modelId="{1E06555D-4024-454F-8EDB-6ED12C785D6B}">
      <dsp:nvSpPr>
        <dsp:cNvPr id="0" name=""/>
        <dsp:cNvSpPr/>
      </dsp:nvSpPr>
      <dsp:spPr>
        <a:xfrm rot="5400000">
          <a:off x="6394667" y="-4180935"/>
          <a:ext cx="1840098" cy="10210355"/>
        </a:xfrm>
        <a:prstGeom prst="round2SameRect">
          <a:avLst/>
        </a:prstGeom>
        <a:solidFill>
          <a:srgbClr val="F3EEC5">
            <a:alpha val="90000"/>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55600" tIns="31750" rIns="31750" bIns="31750" numCol="1" spcCol="1270" anchor="ctr" anchorCtr="0">
          <a:noAutofit/>
        </a:bodyPr>
        <a:lstStyle/>
        <a:p>
          <a:pPr marL="285750" lvl="1" indent="-285750" algn="l" defTabSz="2222500">
            <a:lnSpc>
              <a:spcPct val="90000"/>
            </a:lnSpc>
            <a:spcBef>
              <a:spcPct val="0"/>
            </a:spcBef>
            <a:spcAft>
              <a:spcPct val="15000"/>
            </a:spcAft>
            <a:buNone/>
          </a:pPr>
          <a:r>
            <a:rPr lang="vi-VN" sz="5000" kern="1200" dirty="0"/>
            <a:t>Luồng gọi bị tạm dừng cho đến khi lệnh gọi hệ thống hoàn thành.</a:t>
          </a:r>
        </a:p>
      </dsp:txBody>
      <dsp:txXfrm rot="-5400000">
        <a:off x="2209539" y="94019"/>
        <a:ext cx="10120529" cy="1660446"/>
      </dsp:txXfrm>
    </dsp:sp>
    <dsp:sp modelId="{A669A25F-801D-4862-944F-CB001A4362C3}">
      <dsp:nvSpPr>
        <dsp:cNvPr id="0" name=""/>
        <dsp:cNvSpPr/>
      </dsp:nvSpPr>
      <dsp:spPr>
        <a:xfrm rot="5400000">
          <a:off x="-198160" y="2618806"/>
          <a:ext cx="2830920" cy="2890386"/>
        </a:xfrm>
        <a:prstGeom prst="flowChartConnector">
          <a:avLst/>
        </a:prstGeom>
        <a:solidFill>
          <a:srgbClr val="EDBD3A"/>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vi-VN" sz="3300" kern="1200" dirty="0">
              <a:solidFill>
                <a:schemeClr val="tx1"/>
              </a:solidFill>
              <a:latin typeface="Consolas" panose="020B0609020204030204" pitchFamily="49" charset="0"/>
            </a:rPr>
            <a:t>I/O không chặn</a:t>
          </a:r>
        </a:p>
      </dsp:txBody>
      <dsp:txXfrm rot="-5400000">
        <a:off x="195394" y="3063118"/>
        <a:ext cx="2043812" cy="2001762"/>
      </dsp:txXfrm>
    </dsp:sp>
    <dsp:sp modelId="{B039A20C-99DD-4F7F-8805-E97F0194C0CF}">
      <dsp:nvSpPr>
        <dsp:cNvPr id="0" name=""/>
        <dsp:cNvSpPr/>
      </dsp:nvSpPr>
      <dsp:spPr>
        <a:xfrm rot="5400000">
          <a:off x="6393250" y="-1536588"/>
          <a:ext cx="1840098" cy="10210355"/>
        </a:xfrm>
        <a:prstGeom prst="round2SameRect">
          <a:avLst/>
        </a:prstGeom>
        <a:solidFill>
          <a:srgbClr val="F3EEC5">
            <a:alpha val="90000"/>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55600" tIns="31750" rIns="31750" bIns="31750" numCol="1" spcCol="1270" anchor="ctr" anchorCtr="0">
          <a:noAutofit/>
        </a:bodyPr>
        <a:lstStyle/>
        <a:p>
          <a:pPr marL="285750" lvl="1" indent="-285750" algn="l" defTabSz="2222500">
            <a:lnSpc>
              <a:spcPct val="90000"/>
            </a:lnSpc>
            <a:spcBef>
              <a:spcPct val="0"/>
            </a:spcBef>
            <a:spcAft>
              <a:spcPct val="15000"/>
            </a:spcAft>
            <a:buNone/>
          </a:pPr>
          <a:r>
            <a:rPr lang="vi-VN" sz="5000" kern="1200" dirty="0"/>
            <a:t>Lệnh gọi hệ thống trả về ngay lập tức với số byte đã truyền.</a:t>
          </a:r>
        </a:p>
      </dsp:txBody>
      <dsp:txXfrm rot="-5400000">
        <a:off x="2208122" y="2738366"/>
        <a:ext cx="10120529" cy="1660446"/>
      </dsp:txXfrm>
    </dsp:sp>
    <dsp:sp modelId="{BE0D7930-2621-4918-8CE9-4326F25C92DF}">
      <dsp:nvSpPr>
        <dsp:cNvPr id="0" name=""/>
        <dsp:cNvSpPr/>
      </dsp:nvSpPr>
      <dsp:spPr>
        <a:xfrm rot="5400000">
          <a:off x="-196744" y="5261736"/>
          <a:ext cx="2830920" cy="2893220"/>
        </a:xfrm>
        <a:prstGeom prst="flowChartConnector">
          <a:avLst/>
        </a:prstGeom>
        <a:solidFill>
          <a:srgbClr val="EDBD3A"/>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vi-VN" sz="3300" kern="1200" dirty="0">
              <a:solidFill>
                <a:schemeClr val="tx1"/>
              </a:solidFill>
              <a:latin typeface="Consolas" panose="020B0609020204030204" pitchFamily="49" charset="0"/>
            </a:rPr>
            <a:t>Lệnh gọi hệ thống bất đồng bộ</a:t>
          </a:r>
        </a:p>
      </dsp:txBody>
      <dsp:txXfrm rot="-5400000">
        <a:off x="195808" y="5707465"/>
        <a:ext cx="2045816" cy="2001762"/>
      </dsp:txXfrm>
    </dsp:sp>
    <dsp:sp modelId="{3E7E33CA-A298-46A0-B448-CB6EB81897FA}">
      <dsp:nvSpPr>
        <dsp:cNvPr id="0" name=""/>
        <dsp:cNvSpPr/>
      </dsp:nvSpPr>
      <dsp:spPr>
        <a:xfrm rot="5400000">
          <a:off x="6394183" y="1108241"/>
          <a:ext cx="1841065" cy="10210355"/>
        </a:xfrm>
        <a:prstGeom prst="round2SameRect">
          <a:avLst/>
        </a:prstGeom>
        <a:solidFill>
          <a:srgbClr val="F3EEC5">
            <a:alpha val="90000"/>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55600" tIns="31750" rIns="31750" bIns="31750" numCol="1" spcCol="1270" anchor="ctr" anchorCtr="0">
          <a:noAutofit/>
        </a:bodyPr>
        <a:lstStyle/>
        <a:p>
          <a:pPr marL="285750" lvl="1" indent="-285750" algn="l" defTabSz="2222500">
            <a:lnSpc>
              <a:spcPct val="90000"/>
            </a:lnSpc>
            <a:spcBef>
              <a:spcPct val="0"/>
            </a:spcBef>
            <a:spcAft>
              <a:spcPct val="15000"/>
            </a:spcAft>
            <a:buSzPts val="1000"/>
            <a:buFont typeface="Symbol" panose="05050102010706020507" pitchFamily="18" charset="2"/>
            <a:buChar char=""/>
          </a:pPr>
          <a:r>
            <a:rPr lang="vi-VN" sz="5000" kern="1200" dirty="0"/>
            <a:t>Trả về ngay lập tức, hoàn thành I/O vào thời điểm tương lai.</a:t>
          </a:r>
        </a:p>
      </dsp:txBody>
      <dsp:txXfrm rot="-5400000">
        <a:off x="2209539" y="5382759"/>
        <a:ext cx="10120482" cy="1661319"/>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584B5-2047-4D7E-887F-DF75948BBBAB}"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B281-9C9F-48D8-B272-B58B48A08952}" type="slidenum">
              <a:rPr lang="en-US" smtClean="0"/>
              <a:t>‹#›</a:t>
            </a:fld>
            <a:endParaRPr lang="en-US"/>
          </a:p>
        </p:txBody>
      </p:sp>
    </p:spTree>
    <p:extLst>
      <p:ext uri="{BB962C8B-B14F-4D97-AF65-F5344CB8AC3E}">
        <p14:creationId xmlns:p14="http://schemas.microsoft.com/office/powerpoint/2010/main" val="1140379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35301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28507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696477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310241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16385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281615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4289123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98813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54513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D6CC"/>
          </a:solidFill>
          <a:ln/>
        </p:spPr>
      </p:sp>
      <p:sp>
        <p:nvSpPr>
          <p:cNvPr id="3" name="Shape 1"/>
          <p:cNvSpPr/>
          <p:nvPr/>
        </p:nvSpPr>
        <p:spPr>
          <a:xfrm>
            <a:off x="0" y="0"/>
            <a:ext cx="18288000" cy="102870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90401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0.svg"/><Relationship Id="rId7" Type="http://schemas.openxmlformats.org/officeDocument/2006/relationships/image" Target="../media/image94.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3.svg"/></Relationships>
</file>

<file path=ppt/slides/_rels/slide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svg"/><Relationship Id="rId7"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3.png"/><Relationship Id="rId9" Type="http://schemas.microsoft.com/office/2007/relationships/diagramDrawing" Target="../diagrams/drawing1.xml"/></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sv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4.sv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3.sv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3.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3.sv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3.sv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3.sv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3.sv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3.sv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3.sv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svg"/><Relationship Id="rId7" Type="http://schemas.openxmlformats.org/officeDocument/2006/relationships/image" Target="../media/image7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78.sv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81.svg"/></Relationships>
</file>

<file path=ppt/slides/_rels/slide93.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3.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3.svg"/><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4.jpg"/></Relationships>
</file>

<file path=ppt/slides/_rels/slide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9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87.jpg"/></Relationships>
</file>

<file path=ppt/slides/_rels/slide9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88.jpg"/><Relationship Id="rId5" Type="http://schemas.openxmlformats.org/officeDocument/2006/relationships/image" Target="../media/image3.sv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3.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3.sv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20051">
            <a:off x="435396" y="268257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135709">
            <a:off x="13918364" y="-17252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144039" y="748698"/>
            <a:ext cx="13841835" cy="8229600"/>
          </a:xfrm>
          <a:custGeom>
            <a:avLst/>
            <a:gdLst/>
            <a:ahLst/>
            <a:cxnLst/>
            <a:rect l="l" t="t" r="r" b="b"/>
            <a:pathLst>
              <a:path w="13841835" h="8229600">
                <a:moveTo>
                  <a:pt x="0" y="0"/>
                </a:moveTo>
                <a:lnTo>
                  <a:pt x="13841834" y="0"/>
                </a:lnTo>
                <a:lnTo>
                  <a:pt x="13841834"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100915" y="2057400"/>
            <a:ext cx="10116605" cy="5756858"/>
            <a:chOff x="0" y="0"/>
            <a:chExt cx="2664456" cy="1516209"/>
          </a:xfrm>
        </p:grpSpPr>
        <p:sp>
          <p:nvSpPr>
            <p:cNvPr id="6" name="Freeform 6"/>
            <p:cNvSpPr/>
            <p:nvPr/>
          </p:nvSpPr>
          <p:spPr>
            <a:xfrm>
              <a:off x="0" y="0"/>
              <a:ext cx="2664456" cy="1516209"/>
            </a:xfrm>
            <a:custGeom>
              <a:avLst/>
              <a:gdLst/>
              <a:ahLst/>
              <a:cxnLst/>
              <a:rect l="l" t="t" r="r" b="b"/>
              <a:pathLst>
                <a:path w="2664456" h="1516209">
                  <a:moveTo>
                    <a:pt x="0" y="0"/>
                  </a:moveTo>
                  <a:lnTo>
                    <a:pt x="2664456" y="0"/>
                  </a:lnTo>
                  <a:lnTo>
                    <a:pt x="2664456" y="1516209"/>
                  </a:lnTo>
                  <a:lnTo>
                    <a:pt x="0" y="1516209"/>
                  </a:lnTo>
                  <a:close/>
                </a:path>
              </a:pathLst>
            </a:custGeom>
            <a:solidFill>
              <a:srgbClr val="FFFFFF"/>
            </a:solidFill>
          </p:spPr>
          <p:txBody>
            <a:bodyPr/>
            <a:lstStyle/>
            <a:p>
              <a:endParaRPr lang="en-US"/>
            </a:p>
          </p:txBody>
        </p:sp>
        <p:sp>
          <p:nvSpPr>
            <p:cNvPr id="7" name="TextBox 7"/>
            <p:cNvSpPr txBox="1"/>
            <p:nvPr/>
          </p:nvSpPr>
          <p:spPr>
            <a:xfrm>
              <a:off x="0" y="-38100"/>
              <a:ext cx="2664456" cy="155430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63705" y="77144"/>
            <a:ext cx="3403258" cy="4435525"/>
          </a:xfrm>
          <a:custGeom>
            <a:avLst/>
            <a:gdLst/>
            <a:ahLst/>
            <a:cxnLst/>
            <a:rect l="l" t="t" r="r" b="b"/>
            <a:pathLst>
              <a:path w="3403258" h="4435525">
                <a:moveTo>
                  <a:pt x="0" y="0"/>
                </a:moveTo>
                <a:lnTo>
                  <a:pt x="3403258" y="0"/>
                </a:lnTo>
                <a:lnTo>
                  <a:pt x="3403258" y="4435525"/>
                </a:lnTo>
                <a:lnTo>
                  <a:pt x="0" y="443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flipV="1">
            <a:off x="16221904" y="2097871"/>
            <a:ext cx="2825580" cy="6046961"/>
          </a:xfrm>
          <a:custGeom>
            <a:avLst/>
            <a:gdLst/>
            <a:ahLst/>
            <a:cxnLst/>
            <a:rect l="l" t="t" r="r" b="b"/>
            <a:pathLst>
              <a:path w="2825580" h="6046961">
                <a:moveTo>
                  <a:pt x="0" y="6046961"/>
                </a:moveTo>
                <a:lnTo>
                  <a:pt x="2825580" y="6046961"/>
                </a:lnTo>
                <a:lnTo>
                  <a:pt x="2825580" y="0"/>
                </a:lnTo>
                <a:lnTo>
                  <a:pt x="0" y="0"/>
                </a:lnTo>
                <a:lnTo>
                  <a:pt x="0" y="604696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222625" y="5679482"/>
            <a:ext cx="1329969" cy="1317187"/>
          </a:xfrm>
          <a:custGeom>
            <a:avLst/>
            <a:gdLst/>
            <a:ahLst/>
            <a:cxnLst/>
            <a:rect l="l" t="t" r="r" b="b"/>
            <a:pathLst>
              <a:path w="1329969" h="1317187">
                <a:moveTo>
                  <a:pt x="0" y="0"/>
                </a:moveTo>
                <a:lnTo>
                  <a:pt x="1329969" y="0"/>
                </a:lnTo>
                <a:lnTo>
                  <a:pt x="1329969" y="1317188"/>
                </a:lnTo>
                <a:lnTo>
                  <a:pt x="0" y="1317188"/>
                </a:lnTo>
                <a:lnTo>
                  <a:pt x="0" y="0"/>
                </a:lnTo>
                <a:close/>
              </a:path>
            </a:pathLst>
          </a:custGeom>
          <a:blipFill>
            <a:blip r:embed="rId10">
              <a:extLst>
                <a:ext uri="{96DAC541-7B7A-43D3-8B79-37D633B846F1}">
                  <asvg:svgBlip xmlns:asvg="http://schemas.microsoft.com/office/drawing/2016/SVG/main" r:embed="rId11"/>
                </a:ext>
              </a:extLst>
            </a:blip>
            <a:stretch>
              <a:fillRect r="-444882" b="-318129"/>
            </a:stretch>
          </a:blipFill>
        </p:spPr>
        <p:txBody>
          <a:bodyPr/>
          <a:lstStyle/>
          <a:p>
            <a:endParaRPr lang="en-US"/>
          </a:p>
        </p:txBody>
      </p:sp>
      <p:grpSp>
        <p:nvGrpSpPr>
          <p:cNvPr id="11" name="Group 11"/>
          <p:cNvGrpSpPr/>
          <p:nvPr/>
        </p:nvGrpSpPr>
        <p:grpSpPr>
          <a:xfrm>
            <a:off x="5625905" y="6332962"/>
            <a:ext cx="6988165" cy="1202368"/>
            <a:chOff x="-12143" y="-58443"/>
            <a:chExt cx="1766937" cy="304015"/>
          </a:xfrm>
        </p:grpSpPr>
        <p:sp>
          <p:nvSpPr>
            <p:cNvPr id="12" name="Freeform 12"/>
            <p:cNvSpPr/>
            <p:nvPr/>
          </p:nvSpPr>
          <p:spPr>
            <a:xfrm>
              <a:off x="-12143" y="-58443"/>
              <a:ext cx="1754794" cy="245572"/>
            </a:xfrm>
            <a:custGeom>
              <a:avLst/>
              <a:gdLst/>
              <a:ahLst/>
              <a:cxnLst/>
              <a:rect l="l" t="t" r="r" b="b"/>
              <a:pathLst>
                <a:path w="1754794" h="245572">
                  <a:moveTo>
                    <a:pt x="111553" y="0"/>
                  </a:moveTo>
                  <a:lnTo>
                    <a:pt x="1643241" y="0"/>
                  </a:lnTo>
                  <a:cubicBezTo>
                    <a:pt x="1672827" y="0"/>
                    <a:pt x="1701201" y="11753"/>
                    <a:pt x="1722121" y="32673"/>
                  </a:cubicBezTo>
                  <a:cubicBezTo>
                    <a:pt x="1743041" y="53593"/>
                    <a:pt x="1754794" y="81967"/>
                    <a:pt x="1754794" y="111553"/>
                  </a:cubicBezTo>
                  <a:lnTo>
                    <a:pt x="1754794" y="134019"/>
                  </a:lnTo>
                  <a:cubicBezTo>
                    <a:pt x="1754794" y="163605"/>
                    <a:pt x="1743041" y="191979"/>
                    <a:pt x="1722121" y="212899"/>
                  </a:cubicBezTo>
                  <a:cubicBezTo>
                    <a:pt x="1701201" y="233819"/>
                    <a:pt x="1672827" y="245572"/>
                    <a:pt x="1643241" y="245572"/>
                  </a:cubicBezTo>
                  <a:lnTo>
                    <a:pt x="111553" y="245572"/>
                  </a:lnTo>
                  <a:cubicBezTo>
                    <a:pt x="81967" y="245572"/>
                    <a:pt x="53593" y="233819"/>
                    <a:pt x="32673" y="212899"/>
                  </a:cubicBezTo>
                  <a:cubicBezTo>
                    <a:pt x="11753" y="191979"/>
                    <a:pt x="0" y="163605"/>
                    <a:pt x="0" y="134019"/>
                  </a:cubicBezTo>
                  <a:lnTo>
                    <a:pt x="0" y="111553"/>
                  </a:lnTo>
                  <a:cubicBezTo>
                    <a:pt x="0" y="81967"/>
                    <a:pt x="11753" y="53593"/>
                    <a:pt x="32673" y="32673"/>
                  </a:cubicBezTo>
                  <a:cubicBezTo>
                    <a:pt x="53593" y="11753"/>
                    <a:pt x="81967" y="0"/>
                    <a:pt x="111553" y="0"/>
                  </a:cubicBezTo>
                  <a:close/>
                </a:path>
              </a:pathLst>
            </a:custGeom>
            <a:solidFill>
              <a:srgbClr val="EDBD3A"/>
            </a:solidFill>
          </p:spPr>
          <p:txBody>
            <a:bodyPr/>
            <a:lstStyle/>
            <a:p>
              <a:endParaRPr lang="en-US"/>
            </a:p>
          </p:txBody>
        </p:sp>
        <p:sp>
          <p:nvSpPr>
            <p:cNvPr id="13" name="TextBox 13"/>
            <p:cNvSpPr txBox="1"/>
            <p:nvPr/>
          </p:nvSpPr>
          <p:spPr>
            <a:xfrm>
              <a:off x="0" y="-57150"/>
              <a:ext cx="1754794" cy="302722"/>
            </a:xfrm>
            <a:prstGeom prst="rect">
              <a:avLst/>
            </a:prstGeom>
          </p:spPr>
          <p:txBody>
            <a:bodyPr lIns="50800" tIns="50800" rIns="50800" bIns="50800" rtlCol="0" anchor="ctr"/>
            <a:lstStyle/>
            <a:p>
              <a:pPr algn="ctr">
                <a:lnSpc>
                  <a:spcPts val="4480"/>
                </a:lnSpc>
                <a:spcBef>
                  <a:spcPct val="0"/>
                </a:spcBef>
              </a:pPr>
              <a:r>
                <a:rPr lang="vi-VN" sz="5000" b="1">
                  <a:solidFill>
                    <a:srgbClr val="FFFFFF"/>
                  </a:solidFill>
                  <a:latin typeface="Solway"/>
                  <a:ea typeface="Solway"/>
                  <a:cs typeface="Solway"/>
                  <a:sym typeface="Solway"/>
                </a:rPr>
                <a:t>CỦA NHÓM 3</a:t>
              </a:r>
              <a:endParaRPr lang="en-US" sz="5000" b="1">
                <a:solidFill>
                  <a:srgbClr val="FFFFFF"/>
                </a:solidFill>
                <a:latin typeface="Solway"/>
                <a:ea typeface="Solway"/>
                <a:cs typeface="Solway"/>
                <a:sym typeface="Solway"/>
              </a:endParaRPr>
            </a:p>
          </p:txBody>
        </p:sp>
      </p:grpSp>
      <p:sp>
        <p:nvSpPr>
          <p:cNvPr id="14" name="TextBox 14"/>
          <p:cNvSpPr txBox="1"/>
          <p:nvPr/>
        </p:nvSpPr>
        <p:spPr>
          <a:xfrm>
            <a:off x="3963580" y="2294907"/>
            <a:ext cx="9956196" cy="3770263"/>
          </a:xfrm>
          <a:prstGeom prst="rect">
            <a:avLst/>
          </a:prstGeom>
        </p:spPr>
        <p:txBody>
          <a:bodyPr wrap="square" lIns="0" tIns="0" rIns="0" bIns="0" rtlCol="0" anchor="t">
            <a:spAutoFit/>
          </a:bodyPr>
          <a:lstStyle/>
          <a:p>
            <a:pPr algn="ctr">
              <a:lnSpc>
                <a:spcPts val="9798"/>
              </a:lnSpc>
            </a:pPr>
            <a:r>
              <a:rPr lang="vi-VN" sz="9000">
                <a:solidFill>
                  <a:srgbClr val="242622"/>
                </a:solidFill>
                <a:latin typeface="Lilita One"/>
                <a:ea typeface="Lilita One"/>
                <a:cs typeface="Lilita One"/>
                <a:sym typeface="Lilita One"/>
              </a:rPr>
              <a:t>CHÀO MỪNG VÌ ĐÃ ĐẾN VỚI BÀI THUYẾT TRÌNH</a:t>
            </a:r>
            <a:endParaRPr lang="en-US" sz="9000">
              <a:solidFill>
                <a:srgbClr val="242622"/>
              </a:solidFill>
              <a:latin typeface="Lilita One"/>
              <a:ea typeface="Lilita One"/>
              <a:cs typeface="Lilita One"/>
              <a:sym typeface="Lilita One"/>
            </a:endParaRPr>
          </a:p>
        </p:txBody>
      </p:sp>
      <p:grpSp>
        <p:nvGrpSpPr>
          <p:cNvPr id="15" name="Group 15"/>
          <p:cNvGrpSpPr/>
          <p:nvPr/>
        </p:nvGrpSpPr>
        <p:grpSpPr>
          <a:xfrm>
            <a:off x="14816796" y="4935829"/>
            <a:ext cx="927565" cy="92756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531529" y="2321465"/>
            <a:ext cx="927565" cy="9275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9" grpId="0" animBg="1"/>
      <p:bldP spid="10"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771FF-EC99-C7DD-A683-9CD8096442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2534EE-69BA-EF92-4E1C-67A9426B1A9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BE71E65-8DA5-47CF-D9A1-3D342E7B1CD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705DA7C-05DD-80D2-0426-2BF9AB63C1E4}"/>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419D927-749D-F96C-7D9D-1185749013D9}"/>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87DADDE-7719-0570-DCB0-186BCA84438A}"/>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63ABC04D-B705-23B8-1E8F-425376A2619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542A380-096B-FA7E-602D-820E9F8CB426}"/>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81F466E-843F-67F7-D1CC-046BED84A3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D513CA2-03AD-F12F-6A24-53E0ABA0009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04B6C54-0BBF-C73C-3DCB-D230A1606BA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263C829-4558-CFC7-080C-FF605D46139B}"/>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8138CD8-FC67-3701-2471-83B7960299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B12DCF7-2264-2E9C-7A00-D2D32B8D9EE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23212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35709" y="4777488"/>
            <a:ext cx="4463010" cy="3859634"/>
            <a:chOff x="0" y="0"/>
            <a:chExt cx="1128459" cy="975897"/>
          </a:xfrm>
        </p:grpSpPr>
        <p:sp>
          <p:nvSpPr>
            <p:cNvPr id="3" name="Freeform 3"/>
            <p:cNvSpPr/>
            <p:nvPr/>
          </p:nvSpPr>
          <p:spPr>
            <a:xfrm>
              <a:off x="0" y="0"/>
              <a:ext cx="1128459" cy="975897"/>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rgbClr val="4C6C36"/>
            </a:solidFill>
          </p:spPr>
          <p:txBody>
            <a:bodyPr/>
            <a:lstStyle/>
            <a:p>
              <a:endParaRPr lang="en-US"/>
            </a:p>
          </p:txBody>
        </p:sp>
        <p:sp>
          <p:nvSpPr>
            <p:cNvPr id="4" name="TextBox 4"/>
            <p:cNvSpPr txBox="1"/>
            <p:nvPr/>
          </p:nvSpPr>
          <p:spPr>
            <a:xfrm>
              <a:off x="0" y="47625"/>
              <a:ext cx="1128459" cy="928272"/>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6911946" y="4789964"/>
            <a:ext cx="4463010" cy="3859634"/>
            <a:chOff x="0" y="0"/>
            <a:chExt cx="1128459" cy="975897"/>
          </a:xfrm>
        </p:grpSpPr>
        <p:sp>
          <p:nvSpPr>
            <p:cNvPr id="7" name="Freeform 7"/>
            <p:cNvSpPr/>
            <p:nvPr/>
          </p:nvSpPr>
          <p:spPr>
            <a:xfrm>
              <a:off x="0" y="0"/>
              <a:ext cx="1128459" cy="975897"/>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rgbClr val="4C6C36"/>
            </a:solidFill>
          </p:spPr>
          <p:txBody>
            <a:bodyPr/>
            <a:lstStyle/>
            <a:p>
              <a:endParaRPr lang="en-US"/>
            </a:p>
          </p:txBody>
        </p:sp>
        <p:sp>
          <p:nvSpPr>
            <p:cNvPr id="8" name="TextBox 8"/>
            <p:cNvSpPr txBox="1"/>
            <p:nvPr/>
          </p:nvSpPr>
          <p:spPr>
            <a:xfrm>
              <a:off x="0" y="47625"/>
              <a:ext cx="1128459" cy="928272"/>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1689281" y="4789964"/>
            <a:ext cx="4463010" cy="3859634"/>
            <a:chOff x="0" y="0"/>
            <a:chExt cx="1128459" cy="975897"/>
          </a:xfrm>
        </p:grpSpPr>
        <p:sp>
          <p:nvSpPr>
            <p:cNvPr id="10" name="Freeform 10"/>
            <p:cNvSpPr/>
            <p:nvPr/>
          </p:nvSpPr>
          <p:spPr>
            <a:xfrm>
              <a:off x="0" y="0"/>
              <a:ext cx="1128459" cy="975897"/>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rgbClr val="4C6C36"/>
            </a:solidFill>
          </p:spPr>
          <p:txBody>
            <a:bodyPr/>
            <a:lstStyle/>
            <a:p>
              <a:endParaRPr lang="en-US"/>
            </a:p>
          </p:txBody>
        </p:sp>
        <p:sp>
          <p:nvSpPr>
            <p:cNvPr id="11" name="TextBox 11"/>
            <p:cNvSpPr txBox="1"/>
            <p:nvPr/>
          </p:nvSpPr>
          <p:spPr>
            <a:xfrm>
              <a:off x="0" y="47625"/>
              <a:ext cx="1128459" cy="928272"/>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3276688" y="3806770"/>
            <a:ext cx="2179953" cy="1966388"/>
            <a:chOff x="0" y="0"/>
            <a:chExt cx="551195" cy="497195"/>
          </a:xfrm>
        </p:grpSpPr>
        <p:sp>
          <p:nvSpPr>
            <p:cNvPr id="13" name="Freeform 13"/>
            <p:cNvSpPr/>
            <p:nvPr/>
          </p:nvSpPr>
          <p:spPr>
            <a:xfrm>
              <a:off x="0" y="0"/>
              <a:ext cx="551195" cy="497195"/>
            </a:xfrm>
            <a:custGeom>
              <a:avLst/>
              <a:gdLst/>
              <a:ahLst/>
              <a:cxnLst/>
              <a:rect l="l" t="t" r="r" b="b"/>
              <a:pathLst>
                <a:path w="551195" h="497195">
                  <a:moveTo>
                    <a:pt x="177571" y="0"/>
                  </a:moveTo>
                  <a:lnTo>
                    <a:pt x="373624" y="0"/>
                  </a:lnTo>
                  <a:cubicBezTo>
                    <a:pt x="471693" y="0"/>
                    <a:pt x="551195" y="79501"/>
                    <a:pt x="551195" y="177571"/>
                  </a:cubicBezTo>
                  <a:lnTo>
                    <a:pt x="551195" y="319625"/>
                  </a:lnTo>
                  <a:cubicBezTo>
                    <a:pt x="551195" y="366719"/>
                    <a:pt x="532486" y="411885"/>
                    <a:pt x="499185" y="445186"/>
                  </a:cubicBezTo>
                  <a:cubicBezTo>
                    <a:pt x="465884" y="478487"/>
                    <a:pt x="420719" y="497195"/>
                    <a:pt x="373624" y="497195"/>
                  </a:cubicBezTo>
                  <a:lnTo>
                    <a:pt x="177571" y="497195"/>
                  </a:lnTo>
                  <a:cubicBezTo>
                    <a:pt x="130476" y="497195"/>
                    <a:pt x="85310" y="478487"/>
                    <a:pt x="52009" y="445186"/>
                  </a:cubicBezTo>
                  <a:cubicBezTo>
                    <a:pt x="18708" y="411885"/>
                    <a:pt x="0" y="366719"/>
                    <a:pt x="0" y="319625"/>
                  </a:cubicBezTo>
                  <a:lnTo>
                    <a:pt x="0" y="177571"/>
                  </a:lnTo>
                  <a:cubicBezTo>
                    <a:pt x="0" y="130476"/>
                    <a:pt x="18708" y="85310"/>
                    <a:pt x="52009" y="52009"/>
                  </a:cubicBezTo>
                  <a:cubicBezTo>
                    <a:pt x="85310" y="18708"/>
                    <a:pt x="130476" y="0"/>
                    <a:pt x="177571" y="0"/>
                  </a:cubicBezTo>
                  <a:close/>
                </a:path>
              </a:pathLst>
            </a:custGeom>
            <a:solidFill>
              <a:srgbClr val="EDBD3A"/>
            </a:solidFill>
          </p:spPr>
          <p:txBody>
            <a:bodyPr/>
            <a:lstStyle/>
            <a:p>
              <a:endParaRPr lang="en-US"/>
            </a:p>
          </p:txBody>
        </p:sp>
        <p:sp>
          <p:nvSpPr>
            <p:cNvPr id="14" name="TextBox 14"/>
            <p:cNvSpPr txBox="1"/>
            <p:nvPr/>
          </p:nvSpPr>
          <p:spPr>
            <a:xfrm>
              <a:off x="0" y="47625"/>
              <a:ext cx="551195" cy="449570"/>
            </a:xfrm>
            <a:prstGeom prst="rect">
              <a:avLst/>
            </a:prstGeom>
          </p:spPr>
          <p:txBody>
            <a:bodyPr lIns="50800" tIns="50800" rIns="50800" bIns="50800" rtlCol="0" anchor="ctr"/>
            <a:lstStyle/>
            <a:p>
              <a:pPr algn="ctr">
                <a:lnSpc>
                  <a:spcPts val="2799"/>
                </a:lnSpc>
              </a:pPr>
              <a:endParaRPr/>
            </a:p>
          </p:txBody>
        </p:sp>
      </p:grpSp>
      <p:sp>
        <p:nvSpPr>
          <p:cNvPr id="15" name="Freeform 15"/>
          <p:cNvSpPr/>
          <p:nvPr/>
        </p:nvSpPr>
        <p:spPr>
          <a:xfrm>
            <a:off x="3773135" y="4260189"/>
            <a:ext cx="1059549" cy="1059549"/>
          </a:xfrm>
          <a:custGeom>
            <a:avLst/>
            <a:gdLst/>
            <a:ahLst/>
            <a:cxnLst/>
            <a:rect l="l" t="t" r="r" b="b"/>
            <a:pathLst>
              <a:path w="1059549" h="1059549">
                <a:moveTo>
                  <a:pt x="0" y="0"/>
                </a:moveTo>
                <a:lnTo>
                  <a:pt x="1059549" y="0"/>
                </a:lnTo>
                <a:lnTo>
                  <a:pt x="1059549" y="1059550"/>
                </a:lnTo>
                <a:lnTo>
                  <a:pt x="0" y="1059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a:off x="8052925" y="3806770"/>
            <a:ext cx="2179953" cy="1966388"/>
            <a:chOff x="0" y="0"/>
            <a:chExt cx="551195" cy="497195"/>
          </a:xfrm>
        </p:grpSpPr>
        <p:sp>
          <p:nvSpPr>
            <p:cNvPr id="17" name="Freeform 17"/>
            <p:cNvSpPr/>
            <p:nvPr/>
          </p:nvSpPr>
          <p:spPr>
            <a:xfrm>
              <a:off x="0" y="0"/>
              <a:ext cx="551195" cy="497195"/>
            </a:xfrm>
            <a:custGeom>
              <a:avLst/>
              <a:gdLst/>
              <a:ahLst/>
              <a:cxnLst/>
              <a:rect l="l" t="t" r="r" b="b"/>
              <a:pathLst>
                <a:path w="551195" h="497195">
                  <a:moveTo>
                    <a:pt x="177571" y="0"/>
                  </a:moveTo>
                  <a:lnTo>
                    <a:pt x="373624" y="0"/>
                  </a:lnTo>
                  <a:cubicBezTo>
                    <a:pt x="471693" y="0"/>
                    <a:pt x="551195" y="79501"/>
                    <a:pt x="551195" y="177571"/>
                  </a:cubicBezTo>
                  <a:lnTo>
                    <a:pt x="551195" y="319625"/>
                  </a:lnTo>
                  <a:cubicBezTo>
                    <a:pt x="551195" y="366719"/>
                    <a:pt x="532486" y="411885"/>
                    <a:pt x="499185" y="445186"/>
                  </a:cubicBezTo>
                  <a:cubicBezTo>
                    <a:pt x="465884" y="478487"/>
                    <a:pt x="420719" y="497195"/>
                    <a:pt x="373624" y="497195"/>
                  </a:cubicBezTo>
                  <a:lnTo>
                    <a:pt x="177571" y="497195"/>
                  </a:lnTo>
                  <a:cubicBezTo>
                    <a:pt x="130476" y="497195"/>
                    <a:pt x="85310" y="478487"/>
                    <a:pt x="52009" y="445186"/>
                  </a:cubicBezTo>
                  <a:cubicBezTo>
                    <a:pt x="18708" y="411885"/>
                    <a:pt x="0" y="366719"/>
                    <a:pt x="0" y="319625"/>
                  </a:cubicBezTo>
                  <a:lnTo>
                    <a:pt x="0" y="177571"/>
                  </a:lnTo>
                  <a:cubicBezTo>
                    <a:pt x="0" y="130476"/>
                    <a:pt x="18708" y="85310"/>
                    <a:pt x="52009" y="52009"/>
                  </a:cubicBezTo>
                  <a:cubicBezTo>
                    <a:pt x="85310" y="18708"/>
                    <a:pt x="130476" y="0"/>
                    <a:pt x="177571" y="0"/>
                  </a:cubicBezTo>
                  <a:close/>
                </a:path>
              </a:pathLst>
            </a:custGeom>
            <a:solidFill>
              <a:srgbClr val="EDBD3A"/>
            </a:solidFill>
          </p:spPr>
          <p:txBody>
            <a:bodyPr/>
            <a:lstStyle/>
            <a:p>
              <a:endParaRPr lang="en-US"/>
            </a:p>
          </p:txBody>
        </p:sp>
        <p:sp>
          <p:nvSpPr>
            <p:cNvPr id="18" name="TextBox 18"/>
            <p:cNvSpPr txBox="1"/>
            <p:nvPr/>
          </p:nvSpPr>
          <p:spPr>
            <a:xfrm>
              <a:off x="0" y="47625"/>
              <a:ext cx="551195" cy="449570"/>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2830261" y="3806770"/>
            <a:ext cx="2179953" cy="1966388"/>
            <a:chOff x="0" y="0"/>
            <a:chExt cx="551195" cy="497195"/>
          </a:xfrm>
        </p:grpSpPr>
        <p:sp>
          <p:nvSpPr>
            <p:cNvPr id="20" name="Freeform 20"/>
            <p:cNvSpPr/>
            <p:nvPr/>
          </p:nvSpPr>
          <p:spPr>
            <a:xfrm>
              <a:off x="0" y="0"/>
              <a:ext cx="551195" cy="497195"/>
            </a:xfrm>
            <a:custGeom>
              <a:avLst/>
              <a:gdLst/>
              <a:ahLst/>
              <a:cxnLst/>
              <a:rect l="l" t="t" r="r" b="b"/>
              <a:pathLst>
                <a:path w="551195" h="497195">
                  <a:moveTo>
                    <a:pt x="177571" y="0"/>
                  </a:moveTo>
                  <a:lnTo>
                    <a:pt x="373624" y="0"/>
                  </a:lnTo>
                  <a:cubicBezTo>
                    <a:pt x="471693" y="0"/>
                    <a:pt x="551195" y="79501"/>
                    <a:pt x="551195" y="177571"/>
                  </a:cubicBezTo>
                  <a:lnTo>
                    <a:pt x="551195" y="319625"/>
                  </a:lnTo>
                  <a:cubicBezTo>
                    <a:pt x="551195" y="366719"/>
                    <a:pt x="532486" y="411885"/>
                    <a:pt x="499185" y="445186"/>
                  </a:cubicBezTo>
                  <a:cubicBezTo>
                    <a:pt x="465884" y="478487"/>
                    <a:pt x="420719" y="497195"/>
                    <a:pt x="373624" y="497195"/>
                  </a:cubicBezTo>
                  <a:lnTo>
                    <a:pt x="177571" y="497195"/>
                  </a:lnTo>
                  <a:cubicBezTo>
                    <a:pt x="130476" y="497195"/>
                    <a:pt x="85310" y="478487"/>
                    <a:pt x="52009" y="445186"/>
                  </a:cubicBezTo>
                  <a:cubicBezTo>
                    <a:pt x="18708" y="411885"/>
                    <a:pt x="0" y="366719"/>
                    <a:pt x="0" y="319625"/>
                  </a:cubicBezTo>
                  <a:lnTo>
                    <a:pt x="0" y="177571"/>
                  </a:lnTo>
                  <a:cubicBezTo>
                    <a:pt x="0" y="130476"/>
                    <a:pt x="18708" y="85310"/>
                    <a:pt x="52009" y="52009"/>
                  </a:cubicBezTo>
                  <a:cubicBezTo>
                    <a:pt x="85310" y="18708"/>
                    <a:pt x="130476" y="0"/>
                    <a:pt x="177571" y="0"/>
                  </a:cubicBezTo>
                  <a:close/>
                </a:path>
              </a:pathLst>
            </a:custGeom>
            <a:solidFill>
              <a:srgbClr val="EDBD3A"/>
            </a:solidFill>
          </p:spPr>
          <p:txBody>
            <a:bodyPr/>
            <a:lstStyle/>
            <a:p>
              <a:endParaRPr lang="en-US"/>
            </a:p>
          </p:txBody>
        </p:sp>
        <p:sp>
          <p:nvSpPr>
            <p:cNvPr id="21" name="TextBox 21"/>
            <p:cNvSpPr txBox="1"/>
            <p:nvPr/>
          </p:nvSpPr>
          <p:spPr>
            <a:xfrm>
              <a:off x="0" y="47625"/>
              <a:ext cx="551195" cy="449570"/>
            </a:xfrm>
            <a:prstGeom prst="rect">
              <a:avLst/>
            </a:prstGeom>
          </p:spPr>
          <p:txBody>
            <a:bodyPr lIns="50800" tIns="50800" rIns="50800" bIns="50800" rtlCol="0" anchor="ctr"/>
            <a:lstStyle/>
            <a:p>
              <a:pPr algn="ctr">
                <a:lnSpc>
                  <a:spcPts val="2799"/>
                </a:lnSpc>
              </a:pPr>
              <a:endParaRPr/>
            </a:p>
          </p:txBody>
        </p:sp>
      </p:grpSp>
      <p:sp>
        <p:nvSpPr>
          <p:cNvPr id="22" name="Freeform 22"/>
          <p:cNvSpPr/>
          <p:nvPr/>
        </p:nvSpPr>
        <p:spPr>
          <a:xfrm>
            <a:off x="8597386" y="4260189"/>
            <a:ext cx="1059549" cy="1059549"/>
          </a:xfrm>
          <a:custGeom>
            <a:avLst/>
            <a:gdLst/>
            <a:ahLst/>
            <a:cxnLst/>
            <a:rect l="l" t="t" r="r" b="b"/>
            <a:pathLst>
              <a:path w="1059549" h="1059549">
                <a:moveTo>
                  <a:pt x="0" y="0"/>
                </a:moveTo>
                <a:lnTo>
                  <a:pt x="1059549" y="0"/>
                </a:lnTo>
                <a:lnTo>
                  <a:pt x="1059549" y="1059550"/>
                </a:lnTo>
                <a:lnTo>
                  <a:pt x="0" y="1059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13339814" y="4260189"/>
            <a:ext cx="1129365" cy="1059549"/>
          </a:xfrm>
          <a:custGeom>
            <a:avLst/>
            <a:gdLst/>
            <a:ahLst/>
            <a:cxnLst/>
            <a:rect l="l" t="t" r="r" b="b"/>
            <a:pathLst>
              <a:path w="1129365" h="1059549">
                <a:moveTo>
                  <a:pt x="0" y="0"/>
                </a:moveTo>
                <a:lnTo>
                  <a:pt x="1129364" y="0"/>
                </a:lnTo>
                <a:lnTo>
                  <a:pt x="1129364" y="1059550"/>
                </a:lnTo>
                <a:lnTo>
                  <a:pt x="0" y="1059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4840253" y="1982838"/>
            <a:ext cx="9275299" cy="1019703"/>
          </a:xfrm>
          <a:prstGeom prst="rect">
            <a:avLst/>
          </a:prstGeom>
        </p:spPr>
        <p:txBody>
          <a:bodyPr wrap="square" lIns="0" tIns="0" rIns="0" bIns="0" rtlCol="0" anchor="t">
            <a:spAutoFit/>
          </a:bodyPr>
          <a:lstStyle/>
          <a:p>
            <a:pPr algn="ctr">
              <a:lnSpc>
                <a:spcPts val="7919"/>
              </a:lnSpc>
            </a:pPr>
            <a:r>
              <a:rPr lang="vi-VN" sz="8799">
                <a:solidFill>
                  <a:srgbClr val="242622"/>
                </a:solidFill>
                <a:latin typeface="Lilita One"/>
                <a:ea typeface="Lilita One"/>
                <a:cs typeface="Lilita One"/>
                <a:sym typeface="Lilita One"/>
              </a:rPr>
              <a:t>Tài liệu tham khảo</a:t>
            </a:r>
            <a:endParaRPr lang="en-US" sz="8799">
              <a:solidFill>
                <a:srgbClr val="242622"/>
              </a:solidFill>
              <a:latin typeface="Lilita One"/>
              <a:ea typeface="Lilita One"/>
              <a:cs typeface="Lilita One"/>
              <a:sym typeface="Lilita One"/>
            </a:endParaRPr>
          </a:p>
        </p:txBody>
      </p:sp>
      <p:grpSp>
        <p:nvGrpSpPr>
          <p:cNvPr id="27" name="Group 27"/>
          <p:cNvGrpSpPr/>
          <p:nvPr/>
        </p:nvGrpSpPr>
        <p:grpSpPr>
          <a:xfrm>
            <a:off x="1723217" y="2478588"/>
            <a:ext cx="927565" cy="92756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1" name="Group 31"/>
          <p:cNvGrpSpPr/>
          <p:nvPr/>
        </p:nvGrpSpPr>
        <p:grpSpPr>
          <a:xfrm rot="-5400000">
            <a:off x="16013331" y="1028700"/>
            <a:ext cx="1245969" cy="124596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5" name="Group 35"/>
          <p:cNvGrpSpPr/>
          <p:nvPr/>
        </p:nvGrpSpPr>
        <p:grpSpPr>
          <a:xfrm rot="-5400000">
            <a:off x="12364951" y="9258300"/>
            <a:ext cx="3079089" cy="307908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498524" y="2763238"/>
            <a:ext cx="7813039" cy="4861619"/>
            <a:chOff x="0" y="0"/>
            <a:chExt cx="1975504" cy="1229246"/>
          </a:xfrm>
        </p:grpSpPr>
        <p:sp>
          <p:nvSpPr>
            <p:cNvPr id="5" name="Freeform 5"/>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p:cNvSpPr txBox="1"/>
          <p:nvPr/>
        </p:nvSpPr>
        <p:spPr>
          <a:xfrm>
            <a:off x="3455538" y="3358558"/>
            <a:ext cx="9744003" cy="3212739"/>
          </a:xfrm>
          <a:prstGeom prst="rect">
            <a:avLst/>
          </a:prstGeom>
        </p:spPr>
        <p:txBody>
          <a:bodyPr wrap="square" lIns="0" tIns="0" rIns="0" bIns="0" rtlCol="0" anchor="t">
            <a:spAutoFit/>
          </a:bodyPr>
          <a:lstStyle/>
          <a:p>
            <a:pPr algn="ctr">
              <a:lnSpc>
                <a:spcPts val="12964"/>
              </a:lnSpc>
            </a:pPr>
            <a:r>
              <a:rPr lang="vi-VN" sz="10000">
                <a:solidFill>
                  <a:srgbClr val="242622"/>
                </a:solidFill>
                <a:latin typeface="Lilita One"/>
                <a:ea typeface="Lilita One"/>
                <a:cs typeface="Lilita One"/>
                <a:sym typeface="Lilita One"/>
              </a:rPr>
              <a:t>Cảm ơn các bạn đã lắng nghe</a:t>
            </a:r>
            <a:endParaRPr lang="en-US" sz="10000">
              <a:solidFill>
                <a:srgbClr val="242622"/>
              </a:solidFill>
              <a:latin typeface="Lilita One" panose="020B0604020202020204" charset="0"/>
              <a:ea typeface="Lilita One"/>
              <a:cs typeface="Lilita One"/>
              <a:sym typeface="Lilita One"/>
            </a:endParaRPr>
          </a:p>
        </p:txBody>
      </p:sp>
      <p:grpSp>
        <p:nvGrpSpPr>
          <p:cNvPr id="8" name="Group 8"/>
          <p:cNvGrpSpPr/>
          <p:nvPr/>
        </p:nvGrpSpPr>
        <p:grpSpPr>
          <a:xfrm>
            <a:off x="15244925" y="7323173"/>
            <a:ext cx="1229249" cy="12292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482167" y="3914251"/>
            <a:ext cx="1229249" cy="12292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E6C0B-B951-AD12-BFDA-53017E6119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08C572-9DA1-B647-AE56-49D4707F6BB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E37BCA1-E44F-109C-D6D9-263A86D7500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1439A5A-E9F2-C054-E7B9-A31CAB372CA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6307712-9CFA-912C-32A4-1AABD2A2C4D3}"/>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82657817-549E-C7C3-8113-8B7F403122A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5A0A2B8E-BA3A-B690-1BD1-56008799F5B5}"/>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12FA7584-7836-7125-7979-66D289A25EB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A1FA3C83-1FF7-A3BB-46A4-F567E8BFC2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311155A-9B19-3E8B-2517-DB811295772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20B8BFD-C8A3-583A-42CB-3CCDB4A7CE7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C8A5861-9971-7481-5B15-1DEE5EE793D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1749489-8FF9-6601-3765-CA0E953549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6D067F29-C353-EC65-2CAD-FC2378C4961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66520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087A-59A0-5232-64A9-A9B262E85C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78255D-6AF2-7265-69B3-EB4F0B76072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D39CB46-2109-C30C-6DD1-AE9B0271BCD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A48AB39-C5D1-D2AF-12C1-D8E81944070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0D32714-035D-01C1-780B-CEC5B4DDB0A2}"/>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AD74F5F-06C7-9E60-9E54-04B8674048D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4F8E5D4-F06A-9C17-F134-D82E5AB3D4CC}"/>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03703D11-DF6B-E947-3A23-E23B13C0770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24C37E6-1EB1-EF0F-6A0F-BC38CE26623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FD891B1-7278-99A3-C7C0-B7FC5296279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08F8A2B4-2676-9A26-C85B-69C11874344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B382DF3-1823-CD76-7A62-A37B42CA908B}"/>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11E454E6-CE62-54E1-60D7-99E8A6012B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F08CED8C-CA65-F6AC-0C42-620416293DA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92319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F05DB-B3E2-198D-F81F-0961810897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481EA2-4D8F-4D8D-A3A2-B934F6340D9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6D83EA7-5871-4540-F790-614A221E965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AC5F257-CD30-3A1F-BF96-A5197C58FDC8}"/>
              </a:ext>
            </a:extLst>
          </p:cNvPr>
          <p:cNvGrpSpPr/>
          <p:nvPr/>
        </p:nvGrpSpPr>
        <p:grpSpPr>
          <a:xfrm>
            <a:off x="4419600" y="2712690"/>
            <a:ext cx="7813039" cy="4861619"/>
            <a:chOff x="0" y="0"/>
            <a:chExt cx="1975504" cy="1229246"/>
          </a:xfrm>
        </p:grpSpPr>
        <p:sp>
          <p:nvSpPr>
            <p:cNvPr id="5" name="Freeform 5">
              <a:extLst>
                <a:ext uri="{FF2B5EF4-FFF2-40B4-BE49-F238E27FC236}">
                  <a16:creationId xmlns:a16="http://schemas.microsoft.com/office/drawing/2014/main" id="{E0386A7C-EB29-7815-BF1E-9585FECFC783}"/>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9033AA2-E9EF-B6CA-0622-2109B0870330}"/>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3E9719B2-DBCC-52ED-C7EC-B430B320F8D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hiedsadn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981F101-5E8C-D099-5171-5D0D67F76A6F}"/>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77512AC-D897-957A-329A-7AE98F2A49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E5385C5-6A18-FD52-9FB6-086C697D678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A253057-9DE0-CF7E-DC1D-ECC8D7825CA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9D13AF81-78E1-A74D-D27F-2D0ADE253F0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7CEA590B-89A5-DA03-91D1-C35FD460A7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DDD3C8F6-835D-40D9-05C5-3F1A8776840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87180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C4CF-FE37-7151-AF62-AFB1F9B3B6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632B5F-FB07-8444-E4DF-6A8FF3C97BB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7D48D89-AEF7-30A7-95EE-AD7F2712854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A0D7CAB-E1C5-94D2-77E0-6A99491475D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B5E178B-29D1-50B1-2609-9181C1C7562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2D52C8F-F562-C221-C712-73B28FDA9CD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3268747-EBDB-6EE7-81F0-003A64974C6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E6E6324-6B57-986E-8CD4-CA927DBD1B50}"/>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90910EA4-3386-A000-2E7A-DB1498D48D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1251B33-98A1-E073-28C5-644D361EF66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37ACDB1-7E81-9CC3-3504-CEFA9AF708B1}"/>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26E320B-5662-DF44-E9CF-ABD56BD01ED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16179AC-15CD-67A3-D5DA-D43A5FDEF6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24A907B9-61FF-BA85-F51B-83262AFF6A5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78567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94449-B83A-38C0-3A55-E09DC773BC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59708D-8432-3C6A-1847-9FDB19915B9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B3F6149-1034-AB82-7CFB-04FF13900EA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B6B19D6-AA7A-BC77-26E3-4DCB6E830FD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7CDCBAC6-FA92-5845-F65A-F10A4AC07E9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DE85233-945E-CFAC-9981-FBC7AE4418C1}"/>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5628DABC-03E9-C2EE-A93B-AB3EB327A17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565D3E1-DA82-9BB6-D082-EFDB368902F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5B56DB4-7A55-F4EF-3350-2B9BF91B5C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6FB7376-A886-1D1A-37D8-9855712FAC2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0E7E756A-F8DF-3C28-BBE0-4E1BE6C0E017}"/>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35B9E92-FF4A-F2DE-6D1F-6F782A78F690}"/>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9085C8C-7FF0-A718-3BB4-27CA7E893D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3A72751-2BF9-CC86-4399-DD54DADE276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04342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F090-5BA7-36A5-7E68-D2516BCA9A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4150C8-4002-3B00-A304-4B1CA4B3C94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1" name="Freeform 11">
            <a:extLst>
              <a:ext uri="{FF2B5EF4-FFF2-40B4-BE49-F238E27FC236}">
                <a16:creationId xmlns:a16="http://schemas.microsoft.com/office/drawing/2014/main" id="{77B89673-63EA-F991-DB46-E154816CB7F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pic>
        <p:nvPicPr>
          <p:cNvPr id="15" name="Image 0" descr="preencoded.png">
            <a:extLst>
              <a:ext uri="{FF2B5EF4-FFF2-40B4-BE49-F238E27FC236}">
                <a16:creationId xmlns:a16="http://schemas.microsoft.com/office/drawing/2014/main" id="{F28E18E8-2344-FB71-1A6D-556B75D61E5D}"/>
              </a:ext>
            </a:extLst>
          </p:cNvPr>
          <p:cNvPicPr>
            <a:picLocks noChangeAspect="1"/>
          </p:cNvPicPr>
          <p:nvPr/>
        </p:nvPicPr>
        <p:blipFill>
          <a:blip r:embed="rId4"/>
          <a:stretch>
            <a:fillRect/>
          </a:stretch>
        </p:blipFill>
        <p:spPr>
          <a:xfrm>
            <a:off x="0" y="34528"/>
            <a:ext cx="6553200" cy="10442972"/>
          </a:xfrm>
          <a:prstGeom prst="rect">
            <a:avLst/>
          </a:prstGeom>
        </p:spPr>
      </p:pic>
      <p:sp>
        <p:nvSpPr>
          <p:cNvPr id="16" name="Text 0">
            <a:extLst>
              <a:ext uri="{FF2B5EF4-FFF2-40B4-BE49-F238E27FC236}">
                <a16:creationId xmlns:a16="http://schemas.microsoft.com/office/drawing/2014/main" id="{126EEFE9-E668-3A2A-92AC-0DE4353EAD9B}"/>
              </a:ext>
            </a:extLst>
          </p:cNvPr>
          <p:cNvSpPr/>
          <p:nvPr/>
        </p:nvSpPr>
        <p:spPr>
          <a:xfrm>
            <a:off x="6934200" y="2354342"/>
            <a:ext cx="10941010" cy="1417558"/>
          </a:xfrm>
          <a:prstGeom prst="rect">
            <a:avLst/>
          </a:prstGeom>
          <a:noFill/>
          <a:ln/>
        </p:spPr>
        <p:txBody>
          <a:bodyPr wrap="square" lIns="0" tIns="0" rIns="0" bIns="0" rtlCol="0" anchor="t"/>
          <a:lstStyle/>
          <a:p>
            <a:pPr marL="0" indent="0">
              <a:lnSpc>
                <a:spcPts val="5550"/>
              </a:lnSpc>
              <a:buNone/>
            </a:pPr>
            <a:r>
              <a:rPr lang="en-US" sz="5400" b="1" dirty="0">
                <a:latin typeface="Times New Roman" panose="02020603050405020304" pitchFamily="18" charset="0"/>
                <a:ea typeface="Gelasio Semi Bold" pitchFamily="34" charset="-122"/>
                <a:cs typeface="Times New Roman" panose="02020603050405020304" pitchFamily="18" charset="0"/>
              </a:rPr>
              <a:t>12.2 </a:t>
            </a:r>
            <a:r>
              <a:rPr lang="en-US" sz="5400" b="1" dirty="0" err="1">
                <a:latin typeface="Times New Roman" panose="02020603050405020304" pitchFamily="18" charset="0"/>
                <a:ea typeface="Gelasio Semi Bold" pitchFamily="34" charset="-122"/>
                <a:cs typeface="Times New Roman" panose="02020603050405020304" pitchFamily="18" charset="0"/>
              </a:rPr>
              <a:t>Hệ</a:t>
            </a:r>
            <a:r>
              <a:rPr lang="en-US" sz="5400" b="1" dirty="0">
                <a:latin typeface="Times New Roman" panose="02020603050405020304" pitchFamily="18" charset="0"/>
                <a:ea typeface="Gelasio Semi Bold" pitchFamily="34" charset="-122"/>
                <a:cs typeface="Times New Roman" panose="02020603050405020304" pitchFamily="18" charset="0"/>
              </a:rPr>
              <a:t> Thống I/O Trong Máy Tính</a:t>
            </a:r>
            <a:endParaRPr lang="en-US" sz="5400" b="1" dirty="0">
              <a:latin typeface="Times New Roman" panose="02020603050405020304" pitchFamily="18" charset="0"/>
              <a:cs typeface="Times New Roman" panose="02020603050405020304" pitchFamily="18" charset="0"/>
            </a:endParaRPr>
          </a:p>
        </p:txBody>
      </p:sp>
      <p:sp>
        <p:nvSpPr>
          <p:cNvPr id="17" name="Text 1">
            <a:extLst>
              <a:ext uri="{FF2B5EF4-FFF2-40B4-BE49-F238E27FC236}">
                <a16:creationId xmlns:a16="http://schemas.microsoft.com/office/drawing/2014/main" id="{9E3C95CD-39AE-4213-60B5-DF47E198F693}"/>
              </a:ext>
            </a:extLst>
          </p:cNvPr>
          <p:cNvSpPr/>
          <p:nvPr/>
        </p:nvSpPr>
        <p:spPr>
          <a:xfrm>
            <a:off x="7890333" y="3771900"/>
            <a:ext cx="9372015" cy="4293845"/>
          </a:xfrm>
          <a:prstGeom prst="rect">
            <a:avLst/>
          </a:prstGeom>
          <a:noFill/>
          <a:ln/>
        </p:spPr>
        <p:txBody>
          <a:bodyPr wrap="square" lIns="0" tIns="0" rIns="0" bIns="0" rtlCol="0" anchor="t"/>
          <a:lstStyle/>
          <a:p>
            <a:pPr marL="0" indent="0">
              <a:lnSpc>
                <a:spcPct val="150000"/>
              </a:lnSpc>
              <a:buNone/>
            </a:pPr>
            <a:r>
              <a:rPr lang="en-US" sz="3600" dirty="0" err="1">
                <a:latin typeface="Times New Roman" panose="02020603050405020304" pitchFamily="18" charset="0"/>
                <a:ea typeface="Gelasio" pitchFamily="34" charset="-122"/>
                <a:cs typeface="Times New Roman" panose="02020603050405020304" pitchFamily="18" charset="0"/>
              </a:rPr>
              <a:t>Chúng</a:t>
            </a:r>
            <a:r>
              <a:rPr lang="en-US" sz="3600" dirty="0">
                <a:latin typeface="Times New Roman" panose="02020603050405020304" pitchFamily="18" charset="0"/>
                <a:ea typeface="Gelasio" pitchFamily="34" charset="-122"/>
                <a:cs typeface="Times New Roman" panose="02020603050405020304" pitchFamily="18" charset="0"/>
              </a:rPr>
              <a:t> ta sẽ khám phá các thành phần phần cứng, khái niệm cổng và bus, các phương pháp ánh xạ I/O, polling, ngắt và DMA. Mục tiêu là cung cấp một cái nhìn tổng quan về cách các thiết bị ngoại vi giao tiếp với máy tính.</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85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907923" y="1638300"/>
            <a:ext cx="13258503" cy="885974"/>
          </a:xfrm>
          <a:prstGeom prst="rect">
            <a:avLst/>
          </a:prstGeom>
          <a:noFill/>
          <a:ln/>
        </p:spPr>
        <p:txBody>
          <a:bodyPr wrap="none" lIns="0" tIns="0" rIns="0" bIns="0" rtlCol="0" anchor="t"/>
          <a:lstStyle/>
          <a:p>
            <a:pPr>
              <a:lnSpc>
                <a:spcPts val="6938"/>
              </a:lnSpc>
            </a:pPr>
            <a:r>
              <a:rPr lang="en-US" sz="5563" b="1" dirty="0" err="1">
                <a:latin typeface="Times New Roman" panose="02020603050405020304" pitchFamily="18" charset="0"/>
                <a:ea typeface="Gelasio Semi Bold" pitchFamily="34" charset="-122"/>
                <a:cs typeface="Times New Roman" panose="02020603050405020304" pitchFamily="18" charset="0"/>
              </a:rPr>
              <a:t>Phần</a:t>
            </a:r>
            <a:r>
              <a:rPr lang="en-US" sz="5563" b="1" dirty="0">
                <a:latin typeface="Times New Roman" panose="02020603050405020304" pitchFamily="18" charset="0"/>
                <a:ea typeface="Gelasio Semi Bold" pitchFamily="34" charset="-122"/>
                <a:cs typeface="Times New Roman" panose="02020603050405020304" pitchFamily="18" charset="0"/>
              </a:rPr>
              <a:t> Cứng I/O: Giới Thiệu </a:t>
            </a:r>
            <a:r>
              <a:rPr lang="en-US" sz="5563" b="1" dirty="0" err="1">
                <a:latin typeface="Times New Roman" panose="02020603050405020304" pitchFamily="18" charset="0"/>
                <a:ea typeface="Gelasio Semi Bold" pitchFamily="34" charset="-122"/>
                <a:cs typeface="Times New Roman" panose="02020603050405020304" pitchFamily="18" charset="0"/>
              </a:rPr>
              <a:t>Tổng</a:t>
            </a:r>
            <a:r>
              <a:rPr lang="en-US" sz="5563" b="1" dirty="0">
                <a:latin typeface="Times New Roman" panose="02020603050405020304" pitchFamily="18" charset="0"/>
                <a:ea typeface="Gelasio Semi Bold" pitchFamily="34" charset="-122"/>
                <a:cs typeface="Times New Roman" panose="02020603050405020304" pitchFamily="18" charset="0"/>
              </a:rPr>
              <a:t> Quan</a:t>
            </a: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p:txBody>
      </p:sp>
      <p:sp>
        <p:nvSpPr>
          <p:cNvPr id="3" name="Text 1"/>
          <p:cNvSpPr/>
          <p:nvPr/>
        </p:nvSpPr>
        <p:spPr>
          <a:xfrm>
            <a:off x="1308066" y="4913137"/>
            <a:ext cx="3544044" cy="442913"/>
          </a:xfrm>
          <a:prstGeom prst="rect">
            <a:avLst/>
          </a:prstGeom>
          <a:noFill/>
          <a:ln/>
        </p:spPr>
        <p:txBody>
          <a:bodyPr wrap="none" lIns="0" tIns="0" rIns="0" bIns="0" rtlCol="0" anchor="t"/>
          <a:lstStyle/>
          <a:p>
            <a:pPr>
              <a:lnSpc>
                <a:spcPts val="3438"/>
              </a:lnSpc>
            </a:pPr>
            <a:r>
              <a:rPr lang="en-US" sz="3200" dirty="0" err="1">
                <a:latin typeface="Times New Roman" panose="02020603050405020304" pitchFamily="18" charset="0"/>
                <a:ea typeface="Gelasio Semi Bold" pitchFamily="34" charset="-122"/>
                <a:cs typeface="Times New Roman" panose="02020603050405020304" pitchFamily="18" charset="0"/>
              </a:rPr>
              <a:t>Thiết</a:t>
            </a:r>
            <a:r>
              <a:rPr lang="en-US" sz="3200" dirty="0">
                <a:latin typeface="Times New Roman" panose="02020603050405020304" pitchFamily="18" charset="0"/>
                <a:ea typeface="Gelasio Semi Bold" pitchFamily="34" charset="-122"/>
                <a:cs typeface="Times New Roman" panose="02020603050405020304" pitchFamily="18" charset="0"/>
              </a:rPr>
              <a:t> </a:t>
            </a:r>
            <a:r>
              <a:rPr lang="en-US" sz="3200" dirty="0" err="1">
                <a:latin typeface="Times New Roman" panose="02020603050405020304" pitchFamily="18" charset="0"/>
                <a:ea typeface="Gelasio Semi Bold" pitchFamily="34" charset="-122"/>
                <a:cs typeface="Times New Roman" panose="02020603050405020304" pitchFamily="18" charset="0"/>
              </a:rPr>
              <a:t>Bị</a:t>
            </a:r>
            <a:r>
              <a:rPr lang="en-US" sz="3200" dirty="0">
                <a:latin typeface="Times New Roman" panose="02020603050405020304" pitchFamily="18" charset="0"/>
                <a:ea typeface="Gelasio Semi Bold" pitchFamily="34" charset="-122"/>
                <a:cs typeface="Times New Roman" panose="02020603050405020304" pitchFamily="18" charset="0"/>
              </a:rPr>
              <a:t> </a:t>
            </a:r>
            <a:r>
              <a:rPr lang="en-US" sz="3200" dirty="0" err="1">
                <a:latin typeface="Times New Roman" panose="02020603050405020304" pitchFamily="18" charset="0"/>
                <a:ea typeface="Gelasio Semi Bold" pitchFamily="34" charset="-122"/>
                <a:cs typeface="Times New Roman" panose="02020603050405020304" pitchFamily="18" charset="0"/>
              </a:rPr>
              <a:t>Lưu</a:t>
            </a:r>
            <a:r>
              <a:rPr lang="en-US" sz="3200" dirty="0">
                <a:latin typeface="Times New Roman" panose="02020603050405020304" pitchFamily="18" charset="0"/>
                <a:ea typeface="Gelasio Semi Bold" pitchFamily="34" charset="-122"/>
                <a:cs typeface="Times New Roman" panose="02020603050405020304" pitchFamily="18" charset="0"/>
              </a:rPr>
              <a:t> </a:t>
            </a:r>
            <a:r>
              <a:rPr lang="en-US" sz="3200" dirty="0" err="1">
                <a:latin typeface="Times New Roman" panose="02020603050405020304" pitchFamily="18" charset="0"/>
                <a:ea typeface="Gelasio Semi Bold" pitchFamily="34" charset="-122"/>
                <a:cs typeface="Times New Roman" panose="02020603050405020304" pitchFamily="18" charset="0"/>
              </a:rPr>
              <a:t>Trữ</a:t>
            </a:r>
            <a:endParaRPr lang="en-US" sz="3200" dirty="0">
              <a:latin typeface="Times New Roman" panose="02020603050405020304" pitchFamily="18" charset="0"/>
              <a:cs typeface="Times New Roman" panose="02020603050405020304" pitchFamily="18" charset="0"/>
            </a:endParaRPr>
          </a:p>
        </p:txBody>
      </p:sp>
      <p:sp>
        <p:nvSpPr>
          <p:cNvPr id="4" name="Text 2"/>
          <p:cNvSpPr/>
          <p:nvPr/>
        </p:nvSpPr>
        <p:spPr>
          <a:xfrm>
            <a:off x="1308066" y="5896850"/>
            <a:ext cx="4972645" cy="2980450"/>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Đĩa cứng (HDD) và ổ đĩa thể rắn (SSD) là các thiết bị lưu trữ dữ liệu quan trọng. Băng từ cũng được sử dụng trong một số hệ thống lưu trữ lớn.</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7183649" y="4913136"/>
            <a:ext cx="3544044" cy="442913"/>
          </a:xfrm>
          <a:prstGeom prst="rect">
            <a:avLst/>
          </a:prstGeom>
          <a:noFill/>
          <a:ln/>
        </p:spPr>
        <p:txBody>
          <a:bodyPr wrap="none" lIns="0" tIns="0" rIns="0" bIns="0" rtlCol="0" anchor="t"/>
          <a:lstStyle/>
          <a:p>
            <a:pPr>
              <a:lnSpc>
                <a:spcPts val="3438"/>
              </a:lnSpc>
            </a:pPr>
            <a:r>
              <a:rPr lang="en-US" sz="3200" dirty="0">
                <a:latin typeface="Times New Roman" panose="02020603050405020304" pitchFamily="18" charset="0"/>
                <a:ea typeface="Gelasio Semi Bold" pitchFamily="34" charset="-122"/>
                <a:cs typeface="Times New Roman" panose="02020603050405020304" pitchFamily="18" charset="0"/>
              </a:rPr>
              <a:t>Thiết Bị Truyền Tải</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7183649" y="5896850"/>
            <a:ext cx="4972645"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Kết nối mạng (Ethernet, Wi-Fi) và Bluetooth cho phép máy tính giao tiếp với các thiết bị và mạng khác.</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12814020" y="4913135"/>
            <a:ext cx="3544044" cy="442913"/>
          </a:xfrm>
          <a:prstGeom prst="rect">
            <a:avLst/>
          </a:prstGeom>
          <a:noFill/>
          <a:ln/>
        </p:spPr>
        <p:txBody>
          <a:bodyPr wrap="none" lIns="0" tIns="0" rIns="0" bIns="0" rtlCol="0" anchor="t"/>
          <a:lstStyle/>
          <a:p>
            <a:pPr>
              <a:lnSpc>
                <a:spcPts val="3438"/>
              </a:lnSpc>
            </a:pPr>
            <a:r>
              <a:rPr lang="en-US" sz="3200" dirty="0">
                <a:latin typeface="Times New Roman" panose="02020603050405020304" pitchFamily="18" charset="0"/>
                <a:ea typeface="Gelasio Semi Bold" pitchFamily="34" charset="-122"/>
                <a:cs typeface="Times New Roman" panose="02020603050405020304" pitchFamily="18" charset="0"/>
              </a:rPr>
              <a:t>Thiết Bị Giao Diện</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12814020" y="5893460"/>
            <a:ext cx="4972645" cy="1814513"/>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Màn hình, bàn phím, chuột, loa và microphone là các thiết bị giao diện người dùng, giúp người dùng tương tác với máy tính.</a:t>
            </a:r>
            <a:endParaRPr lang="en-US"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215E8A3-582D-5830-6EAD-A28170D15153}"/>
              </a:ext>
            </a:extLst>
          </p:cNvPr>
          <p:cNvSpPr txBox="1"/>
          <p:nvPr/>
        </p:nvSpPr>
        <p:spPr>
          <a:xfrm>
            <a:off x="907923" y="2857500"/>
            <a:ext cx="10733083" cy="1092607"/>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I. </a:t>
            </a:r>
            <a:r>
              <a:rPr lang="en-US" sz="4000" b="1" dirty="0" err="1">
                <a:latin typeface="Times New Roman" panose="02020603050405020304" pitchFamily="18" charset="0"/>
                <a:cs typeface="Times New Roman" panose="02020603050405020304" pitchFamily="18" charset="0"/>
              </a:rPr>
              <a:t>Các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loại</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thiết</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bị</a:t>
            </a:r>
            <a:r>
              <a:rPr lang="en-US" sz="4000" b="1" dirty="0">
                <a:latin typeface="Times New Roman" panose="02020603050405020304" pitchFamily="18" charset="0"/>
                <a:cs typeface="Times New Roman" panose="02020603050405020304" pitchFamily="18" charset="0"/>
              </a:rPr>
              <a:t> I/O </a:t>
            </a:r>
            <a:r>
              <a:rPr lang="en-US" sz="4000" b="1" dirty="0" err="1">
                <a:latin typeface="Times New Roman" panose="02020603050405020304" pitchFamily="18" charset="0"/>
                <a:cs typeface="Times New Roman" panose="02020603050405020304" pitchFamily="18" charset="0"/>
              </a:rPr>
              <a:t>trong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máy</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tính</a:t>
            </a:r>
            <a:r>
              <a:rPr lang="en-US" sz="4000" b="1" dirty="0">
                <a:latin typeface="Times New Roman" panose="02020603050405020304" pitchFamily="18" charset="0"/>
                <a:cs typeface="Times New Roman" panose="02020603050405020304" pitchFamily="18" charset="0"/>
              </a:rPr>
              <a:t>:</a:t>
            </a:r>
          </a:p>
          <a:p>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992238" y="1702370"/>
            <a:ext cx="10437762" cy="1771948"/>
          </a:xfrm>
          <a:prstGeom prst="rect">
            <a:avLst/>
          </a:prstGeom>
          <a:noFill/>
          <a:ln/>
        </p:spPr>
        <p:txBody>
          <a:bodyPr wrap="square" lIns="0" tIns="0" rIns="0" bIns="0" rtlCol="0" anchor="t"/>
          <a:lstStyle/>
          <a:p>
            <a:pPr>
              <a:lnSpc>
                <a:spcPts val="6938"/>
              </a:lnSpc>
            </a:pPr>
            <a:r>
              <a:rPr lang="en-US" sz="3600" b="1" dirty="0" err="1">
                <a:latin typeface="Times New Roman" panose="02020603050405020304" pitchFamily="18" charset="0"/>
                <a:ea typeface="Gelasio Semi Bold" pitchFamily="34" charset="-122"/>
                <a:cs typeface="Times New Roman" panose="02020603050405020304" pitchFamily="18" charset="0"/>
              </a:rPr>
              <a:t>II.Cổng</a:t>
            </a:r>
            <a:r>
              <a:rPr lang="en-US" sz="3600" b="1" dirty="0">
                <a:latin typeface="Times New Roman" panose="02020603050405020304" pitchFamily="18" charset="0"/>
                <a:ea typeface="Gelasio Semi Bold" pitchFamily="34" charset="-122"/>
                <a:cs typeface="Times New Roman" panose="02020603050405020304" pitchFamily="18" charset="0"/>
              </a:rPr>
              <a:t> và Bus: Kết Nối Thiết Bị Với Máy Tính</a:t>
            </a:r>
            <a:endParaRPr lang="en-US" sz="3600" b="1" dirty="0">
              <a:latin typeface="Times New Roman" panose="02020603050405020304" pitchFamily="18" charset="0"/>
              <a:cs typeface="Times New Roman" panose="02020603050405020304" pitchFamily="18" charset="0"/>
            </a:endParaRPr>
          </a:p>
        </p:txBody>
      </p:sp>
      <p:sp>
        <p:nvSpPr>
          <p:cNvPr id="4" name="Shape 1"/>
          <p:cNvSpPr/>
          <p:nvPr/>
        </p:nvSpPr>
        <p:spPr>
          <a:xfrm>
            <a:off x="992238" y="3332561"/>
            <a:ext cx="4581079" cy="3448199"/>
          </a:xfrm>
          <a:prstGeom prst="roundRect">
            <a:avLst>
              <a:gd name="adj" fmla="val 1233"/>
            </a:avLst>
          </a:prstGeom>
          <a:solidFill>
            <a:srgbClr val="EEE8DD"/>
          </a:solidFill>
          <a:ln/>
        </p:spPr>
        <p:txBody>
          <a:bodyPr/>
          <a:lstStyle/>
          <a:p>
            <a:endParaRPr lang="vi-VN"/>
          </a:p>
        </p:txBody>
      </p:sp>
      <p:sp>
        <p:nvSpPr>
          <p:cNvPr id="5" name="Text 2"/>
          <p:cNvSpPr/>
          <p:nvPr/>
        </p:nvSpPr>
        <p:spPr>
          <a:xfrm>
            <a:off x="1275756" y="3616077"/>
            <a:ext cx="3544044" cy="442913"/>
          </a:xfrm>
          <a:prstGeom prst="rect">
            <a:avLst/>
          </a:prstGeom>
          <a:noFill/>
          <a:ln/>
        </p:spPr>
        <p:txBody>
          <a:bodyPr wrap="none" lIns="0" tIns="0" rIns="0" bIns="0" rtlCol="0" anchor="t"/>
          <a:lstStyle/>
          <a:p>
            <a:pPr>
              <a:lnSpc>
                <a:spcPts val="3438"/>
              </a:lnSpc>
            </a:pPr>
            <a:r>
              <a:rPr lang="en-US" sz="2600" dirty="0">
                <a:latin typeface="Times New Roman" panose="02020603050405020304" pitchFamily="18" charset="0"/>
                <a:ea typeface="Gelasio Semi Bold" pitchFamily="34" charset="-122"/>
                <a:cs typeface="Times New Roman" panose="02020603050405020304" pitchFamily="18" charset="0"/>
              </a:rPr>
              <a:t>Cổng (Port)</a:t>
            </a:r>
            <a:endParaRPr lang="en-US" sz="2600" dirty="0">
              <a:latin typeface="Times New Roman" panose="02020603050405020304" pitchFamily="18" charset="0"/>
              <a:cs typeface="Times New Roman" panose="02020603050405020304" pitchFamily="18" charset="0"/>
            </a:endParaRPr>
          </a:p>
        </p:txBody>
      </p:sp>
      <p:sp>
        <p:nvSpPr>
          <p:cNvPr id="6" name="Text 3"/>
          <p:cNvSpPr/>
          <p:nvPr/>
        </p:nvSpPr>
        <p:spPr>
          <a:xfrm>
            <a:off x="1275756" y="4229101"/>
            <a:ext cx="4014044" cy="2268141"/>
          </a:xfrm>
          <a:prstGeom prst="rect">
            <a:avLst/>
          </a:prstGeom>
          <a:noFill/>
          <a:ln/>
        </p:spPr>
        <p:txBody>
          <a:bodyPr wrap="square" lIns="0" tIns="0" rIns="0" bIns="0" rtlCol="0" anchor="t"/>
          <a:lstStyle/>
          <a:p>
            <a:pPr>
              <a:lnSpc>
                <a:spcPts val="3563"/>
              </a:lnSpc>
            </a:pPr>
            <a:r>
              <a:rPr lang="en-US" sz="2600" dirty="0">
                <a:latin typeface="Times New Roman" panose="02020603050405020304" pitchFamily="18" charset="0"/>
                <a:ea typeface="Gelasio" pitchFamily="34" charset="-122"/>
                <a:cs typeface="Times New Roman" panose="02020603050405020304" pitchFamily="18" charset="0"/>
              </a:rPr>
              <a:t>Cổng là điểm kết nối giữa các thiết bị ngoại vi và </a:t>
            </a:r>
            <a:r>
              <a:rPr lang="en-US" sz="2600" dirty="0" err="1">
                <a:latin typeface="Times New Roman" panose="02020603050405020304" pitchFamily="18" charset="0"/>
                <a:ea typeface="Gelasio" pitchFamily="34" charset="-122"/>
                <a:cs typeface="Times New Roman" panose="02020603050405020304" pitchFamily="18" charset="0"/>
              </a:rPr>
              <a:t>máy</a:t>
            </a:r>
            <a:r>
              <a:rPr lang="en-US" sz="2600" dirty="0">
                <a:latin typeface="Times New Roman" panose="02020603050405020304" pitchFamily="18" charset="0"/>
                <a:ea typeface="Gelasio" pitchFamily="34" charset="-122"/>
                <a:cs typeface="Times New Roman" panose="02020603050405020304" pitchFamily="18" charset="0"/>
              </a:rPr>
              <a:t> </a:t>
            </a:r>
            <a:r>
              <a:rPr lang="en-US" sz="2600" dirty="0" err="1">
                <a:latin typeface="Times New Roman" panose="02020603050405020304" pitchFamily="18" charset="0"/>
                <a:ea typeface="Gelasio" pitchFamily="34" charset="-122"/>
                <a:cs typeface="Times New Roman" panose="02020603050405020304" pitchFamily="18" charset="0"/>
              </a:rPr>
              <a:t>tính</a:t>
            </a:r>
            <a:endParaRPr lang="en-US" sz="2600" dirty="0">
              <a:latin typeface="Times New Roman" panose="02020603050405020304" pitchFamily="18" charset="0"/>
              <a:cs typeface="Times New Roman" panose="02020603050405020304" pitchFamily="18" charset="0"/>
            </a:endParaRPr>
          </a:p>
        </p:txBody>
      </p:sp>
      <p:sp>
        <p:nvSpPr>
          <p:cNvPr id="7" name="Shape 4"/>
          <p:cNvSpPr/>
          <p:nvPr/>
        </p:nvSpPr>
        <p:spPr>
          <a:xfrm>
            <a:off x="5856834" y="3332561"/>
            <a:ext cx="4581079" cy="3448199"/>
          </a:xfrm>
          <a:prstGeom prst="roundRect">
            <a:avLst>
              <a:gd name="adj" fmla="val 1233"/>
            </a:avLst>
          </a:prstGeom>
          <a:solidFill>
            <a:srgbClr val="EEE8DD"/>
          </a:solidFill>
          <a:ln/>
        </p:spPr>
        <p:txBody>
          <a:bodyPr/>
          <a:lstStyle/>
          <a:p>
            <a:endParaRPr lang="vi-VN"/>
          </a:p>
        </p:txBody>
      </p:sp>
      <p:sp>
        <p:nvSpPr>
          <p:cNvPr id="8" name="Text 5"/>
          <p:cNvSpPr/>
          <p:nvPr/>
        </p:nvSpPr>
        <p:spPr>
          <a:xfrm>
            <a:off x="6140352" y="3616077"/>
            <a:ext cx="3544044" cy="442913"/>
          </a:xfrm>
          <a:prstGeom prst="rect">
            <a:avLst/>
          </a:prstGeom>
          <a:noFill/>
          <a:ln/>
        </p:spPr>
        <p:txBody>
          <a:bodyPr wrap="none" lIns="0" tIns="0" rIns="0" bIns="0" rtlCol="0" anchor="t"/>
          <a:lstStyle/>
          <a:p>
            <a:pPr>
              <a:lnSpc>
                <a:spcPts val="3438"/>
              </a:lnSpc>
            </a:pPr>
            <a:r>
              <a:rPr lang="en-US" sz="2600" dirty="0">
                <a:latin typeface="Times New Roman" panose="02020603050405020304" pitchFamily="18" charset="0"/>
                <a:ea typeface="Gelasio Semi Bold" pitchFamily="34" charset="-122"/>
                <a:cs typeface="Times New Roman" panose="02020603050405020304" pitchFamily="18" charset="0"/>
              </a:rPr>
              <a:t>Bus</a:t>
            </a:r>
            <a:endParaRPr lang="en-US" sz="2600" dirty="0">
              <a:latin typeface="Times New Roman" panose="02020603050405020304" pitchFamily="18" charset="0"/>
              <a:cs typeface="Times New Roman" panose="02020603050405020304" pitchFamily="18" charset="0"/>
            </a:endParaRPr>
          </a:p>
        </p:txBody>
      </p:sp>
      <p:sp>
        <p:nvSpPr>
          <p:cNvPr id="9" name="Text 6"/>
          <p:cNvSpPr/>
          <p:nvPr/>
        </p:nvSpPr>
        <p:spPr>
          <a:xfrm>
            <a:off x="6140352" y="4229101"/>
            <a:ext cx="4014044" cy="2268141"/>
          </a:xfrm>
          <a:prstGeom prst="rect">
            <a:avLst/>
          </a:prstGeom>
          <a:noFill/>
          <a:ln/>
        </p:spPr>
        <p:txBody>
          <a:bodyPr wrap="square" lIns="0" tIns="0" rIns="0" bIns="0" rtlCol="0" anchor="t"/>
          <a:lstStyle/>
          <a:p>
            <a:pPr>
              <a:lnSpc>
                <a:spcPts val="3563"/>
              </a:lnSpc>
            </a:pPr>
            <a:r>
              <a:rPr lang="en-US" sz="2600" dirty="0">
                <a:latin typeface="Times New Roman" panose="02020603050405020304" pitchFamily="18" charset="0"/>
                <a:ea typeface="Gelasio" pitchFamily="34" charset="-122"/>
                <a:cs typeface="Times New Roman" panose="02020603050405020304" pitchFamily="18" charset="0"/>
              </a:rPr>
              <a:t>Bus là một nhóm dây điện và giao thức cho phép truyền tải tín hiệu giữa các thiết bị và máy tính, giúp tiết kiệm không gian và tài nguyên.</a:t>
            </a:r>
            <a:endParaRPr lang="en-US" sz="2600" dirty="0">
              <a:latin typeface="Times New Roman" panose="02020603050405020304" pitchFamily="18" charset="0"/>
              <a:cs typeface="Times New Roman" panose="02020603050405020304" pitchFamily="18" charset="0"/>
            </a:endParaRPr>
          </a:p>
        </p:txBody>
      </p:sp>
      <p:sp>
        <p:nvSpPr>
          <p:cNvPr id="10" name="Shape 7"/>
          <p:cNvSpPr/>
          <p:nvPr/>
        </p:nvSpPr>
        <p:spPr>
          <a:xfrm>
            <a:off x="992238" y="7064276"/>
            <a:ext cx="9445526" cy="2087315"/>
          </a:xfrm>
          <a:prstGeom prst="roundRect">
            <a:avLst>
              <a:gd name="adj" fmla="val 2038"/>
            </a:avLst>
          </a:prstGeom>
          <a:solidFill>
            <a:srgbClr val="EEE8DD"/>
          </a:solidFill>
          <a:ln/>
        </p:spPr>
        <p:txBody>
          <a:bodyPr/>
          <a:lstStyle/>
          <a:p>
            <a:endParaRPr lang="vi-VN"/>
          </a:p>
        </p:txBody>
      </p:sp>
      <p:sp>
        <p:nvSpPr>
          <p:cNvPr id="11" name="Text 8"/>
          <p:cNvSpPr/>
          <p:nvPr/>
        </p:nvSpPr>
        <p:spPr>
          <a:xfrm>
            <a:off x="1275756" y="7347794"/>
            <a:ext cx="3544044" cy="442913"/>
          </a:xfrm>
          <a:prstGeom prst="rect">
            <a:avLst/>
          </a:prstGeom>
          <a:noFill/>
          <a:ln/>
        </p:spPr>
        <p:txBody>
          <a:bodyPr wrap="none" lIns="0" tIns="0" rIns="0" bIns="0" rtlCol="0" anchor="t"/>
          <a:lstStyle/>
          <a:p>
            <a:pPr>
              <a:lnSpc>
                <a:spcPts val="3438"/>
              </a:lnSpc>
            </a:pPr>
            <a:r>
              <a:rPr lang="en-US" sz="2600" dirty="0">
                <a:latin typeface="Times New Roman" panose="02020603050405020304" pitchFamily="18" charset="0"/>
                <a:ea typeface="Gelasio Semi Bold" pitchFamily="34" charset="-122"/>
                <a:cs typeface="Times New Roman" panose="02020603050405020304" pitchFamily="18" charset="0"/>
              </a:rPr>
              <a:t>Daisy Chain</a:t>
            </a:r>
            <a:endParaRPr lang="en-US" sz="2600" dirty="0">
              <a:latin typeface="Times New Roman" panose="02020603050405020304" pitchFamily="18" charset="0"/>
              <a:cs typeface="Times New Roman" panose="02020603050405020304" pitchFamily="18" charset="0"/>
            </a:endParaRPr>
          </a:p>
        </p:txBody>
      </p:sp>
      <p:sp>
        <p:nvSpPr>
          <p:cNvPr id="12" name="Text 9"/>
          <p:cNvSpPr/>
          <p:nvPr/>
        </p:nvSpPr>
        <p:spPr>
          <a:xfrm>
            <a:off x="1275756" y="7960817"/>
            <a:ext cx="8878491" cy="907256"/>
          </a:xfrm>
          <a:prstGeom prst="rect">
            <a:avLst/>
          </a:prstGeom>
          <a:noFill/>
          <a:ln/>
        </p:spPr>
        <p:txBody>
          <a:bodyPr wrap="square" lIns="0" tIns="0" rIns="0" bIns="0" rtlCol="0" anchor="t"/>
          <a:lstStyle/>
          <a:p>
            <a:pPr>
              <a:lnSpc>
                <a:spcPts val="3563"/>
              </a:lnSpc>
            </a:pPr>
            <a:r>
              <a:rPr lang="en-US" sz="2600" dirty="0">
                <a:latin typeface="Times New Roman" panose="02020603050405020304" pitchFamily="18" charset="0"/>
                <a:ea typeface="Gelasio" pitchFamily="34" charset="-122"/>
                <a:cs typeface="Times New Roman" panose="02020603050405020304" pitchFamily="18" charset="0"/>
              </a:rPr>
              <a:t>Daisy Chain là kiểu kết nối chuỗi các thiết bị, giúp tiết kiệm dây cáp và đơn giản hóa kết nối, thường thấy trong các hệ thống nhiều màn hình.</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734800" y="0"/>
            <a:ext cx="6553200" cy="10287000"/>
          </a:xfrm>
          <a:prstGeom prst="rect">
            <a:avLst/>
          </a:prstGeom>
        </p:spPr>
      </p:pic>
      <p:sp>
        <p:nvSpPr>
          <p:cNvPr id="3" name="Text 0"/>
          <p:cNvSpPr/>
          <p:nvPr/>
        </p:nvSpPr>
        <p:spPr>
          <a:xfrm>
            <a:off x="992238" y="2164780"/>
            <a:ext cx="9445526" cy="1771948"/>
          </a:xfrm>
          <a:prstGeom prst="rect">
            <a:avLst/>
          </a:prstGeom>
          <a:noFill/>
          <a:ln/>
        </p:spPr>
        <p:txBody>
          <a:bodyPr wrap="square" lIns="0" tIns="0" rIns="0" bIns="0" rtlCol="0" anchor="t"/>
          <a:lstStyle/>
          <a:p>
            <a:pPr>
              <a:lnSpc>
                <a:spcPts val="6938"/>
              </a:lnSpc>
            </a:pPr>
            <a:r>
              <a:rPr lang="en-US" sz="4000" b="1" dirty="0">
                <a:latin typeface="Times New Roman" panose="02020603050405020304" pitchFamily="18" charset="0"/>
                <a:ea typeface="Gelasio Semi Bold" pitchFamily="34" charset="-122"/>
                <a:cs typeface="Times New Roman" panose="02020603050405020304" pitchFamily="18" charset="0"/>
              </a:rPr>
              <a:t>a. </a:t>
            </a:r>
            <a:r>
              <a:rPr lang="en-US" sz="4000" b="1" dirty="0" err="1">
                <a:latin typeface="Times New Roman" panose="02020603050405020304" pitchFamily="18" charset="0"/>
                <a:ea typeface="Gelasio Semi Bold" pitchFamily="34" charset="-122"/>
                <a:cs typeface="Times New Roman" panose="02020603050405020304" pitchFamily="18" charset="0"/>
              </a:rPr>
              <a:t>Các</a:t>
            </a:r>
            <a:r>
              <a:rPr lang="en-US" sz="4000" b="1" dirty="0">
                <a:latin typeface="Times New Roman" panose="02020603050405020304" pitchFamily="18" charset="0"/>
                <a:ea typeface="Gelasio Semi Bold" pitchFamily="34" charset="-122"/>
                <a:cs typeface="Times New Roman" panose="02020603050405020304" pitchFamily="18" charset="0"/>
              </a:rPr>
              <a:t> Loại Bus Phổ Biến Trong Máy Tính</a:t>
            </a:r>
            <a:endParaRPr lang="en-US" sz="40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92238" y="4078486"/>
            <a:ext cx="708720" cy="708720"/>
          </a:xfrm>
          <a:prstGeom prst="rect">
            <a:avLst/>
          </a:prstGeom>
        </p:spPr>
      </p:pic>
      <p:sp>
        <p:nvSpPr>
          <p:cNvPr id="5" name="Text 1"/>
          <p:cNvSpPr/>
          <p:nvPr/>
        </p:nvSpPr>
        <p:spPr>
          <a:xfrm>
            <a:off x="992238" y="5070722"/>
            <a:ext cx="2864941" cy="442913"/>
          </a:xfrm>
          <a:prstGeom prst="rect">
            <a:avLst/>
          </a:prstGeom>
          <a:noFill/>
          <a:ln/>
        </p:spPr>
        <p:txBody>
          <a:bodyPr wrap="none" lIns="0" tIns="0" rIns="0" bIns="0" rtlCol="0" anchor="t"/>
          <a:lstStyle/>
          <a:p>
            <a:pPr>
              <a:lnSpc>
                <a:spcPts val="3438"/>
              </a:lnSpc>
            </a:pPr>
            <a:r>
              <a:rPr lang="en-US" sz="2800" dirty="0">
                <a:latin typeface="Times New Roman" panose="02020603050405020304" pitchFamily="18" charset="0"/>
                <a:ea typeface="Gelasio Semi Bold" pitchFamily="34" charset="-122"/>
                <a:cs typeface="Times New Roman" panose="02020603050405020304" pitchFamily="18" charset="0"/>
              </a:rPr>
              <a:t>PCIe</a:t>
            </a:r>
            <a:endParaRPr lang="en-US" sz="2800" dirty="0">
              <a:latin typeface="Times New Roman" panose="02020603050405020304" pitchFamily="18" charset="0"/>
              <a:cs typeface="Times New Roman" panose="02020603050405020304" pitchFamily="18" charset="0"/>
            </a:endParaRPr>
          </a:p>
        </p:txBody>
      </p:sp>
      <p:sp>
        <p:nvSpPr>
          <p:cNvPr id="6" name="Text 2"/>
          <p:cNvSpPr/>
          <p:nvPr/>
        </p:nvSpPr>
        <p:spPr>
          <a:xfrm>
            <a:off x="992238" y="5683747"/>
            <a:ext cx="2864941" cy="2721769"/>
          </a:xfrm>
          <a:prstGeom prst="rect">
            <a:avLst/>
          </a:prstGeom>
          <a:noFill/>
          <a:ln/>
        </p:spPr>
        <p:txBody>
          <a:bodyPr wrap="square" lIns="0" tIns="0" rIns="0" bIns="0" rtlCol="0" anchor="t"/>
          <a:lstStyle/>
          <a:p>
            <a:pPr>
              <a:lnSpc>
                <a:spcPts val="3563"/>
              </a:lnSpc>
            </a:pPr>
            <a:r>
              <a:rPr lang="en-US" sz="2400" dirty="0">
                <a:latin typeface="Times New Roman" panose="02020603050405020304" pitchFamily="18" charset="0"/>
                <a:ea typeface="Gelasio" pitchFamily="34" charset="-122"/>
                <a:cs typeface="Times New Roman" panose="02020603050405020304" pitchFamily="18" charset="0"/>
              </a:rPr>
              <a:t>PCIe là bus phổ biến, kết nối CPU và bộ nhớ với các thiết bị nhanh như card đồ họa và SSD, cung cấp băng thông cao.</a:t>
            </a:r>
            <a:endParaRPr lang="en-US" sz="2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4282380" y="4078486"/>
            <a:ext cx="708720" cy="708720"/>
          </a:xfrm>
          <a:prstGeom prst="rect">
            <a:avLst/>
          </a:prstGeom>
        </p:spPr>
      </p:pic>
      <p:sp>
        <p:nvSpPr>
          <p:cNvPr id="8" name="Text 3"/>
          <p:cNvSpPr/>
          <p:nvPr/>
        </p:nvSpPr>
        <p:spPr>
          <a:xfrm>
            <a:off x="4282380" y="5070722"/>
            <a:ext cx="2865090" cy="442913"/>
          </a:xfrm>
          <a:prstGeom prst="rect">
            <a:avLst/>
          </a:prstGeom>
          <a:noFill/>
          <a:ln/>
        </p:spPr>
        <p:txBody>
          <a:bodyPr wrap="none" lIns="0" tIns="0" rIns="0" bIns="0" rtlCol="0" anchor="t"/>
          <a:lstStyle/>
          <a:p>
            <a:pPr>
              <a:lnSpc>
                <a:spcPts val="3438"/>
              </a:lnSpc>
            </a:pPr>
            <a:r>
              <a:rPr lang="en-US" sz="2800" dirty="0">
                <a:latin typeface="Times New Roman" panose="02020603050405020304" pitchFamily="18" charset="0"/>
                <a:ea typeface="Gelasio Semi Bold" pitchFamily="34" charset="-122"/>
                <a:cs typeface="Times New Roman" panose="02020603050405020304" pitchFamily="18" charset="0"/>
              </a:rPr>
              <a:t>Bus Mở Rộng</a:t>
            </a:r>
            <a:endParaRPr lang="en-US" sz="2800" dirty="0">
              <a:latin typeface="Times New Roman" panose="02020603050405020304" pitchFamily="18" charset="0"/>
              <a:cs typeface="Times New Roman" panose="02020603050405020304" pitchFamily="18" charset="0"/>
            </a:endParaRPr>
          </a:p>
        </p:txBody>
      </p:sp>
      <p:sp>
        <p:nvSpPr>
          <p:cNvPr id="9" name="Text 4"/>
          <p:cNvSpPr/>
          <p:nvPr/>
        </p:nvSpPr>
        <p:spPr>
          <a:xfrm>
            <a:off x="4282380" y="5683747"/>
            <a:ext cx="2865090" cy="2268141"/>
          </a:xfrm>
          <a:prstGeom prst="rect">
            <a:avLst/>
          </a:prstGeom>
          <a:noFill/>
          <a:ln/>
        </p:spPr>
        <p:txBody>
          <a:bodyPr wrap="square" lIns="0" tIns="0" rIns="0" bIns="0" rtlCol="0" anchor="t"/>
          <a:lstStyle/>
          <a:p>
            <a:pPr>
              <a:lnSpc>
                <a:spcPts val="3563"/>
              </a:lnSpc>
            </a:pPr>
            <a:r>
              <a:rPr lang="en-US" sz="2400" dirty="0">
                <a:latin typeface="Times New Roman" panose="02020603050405020304" pitchFamily="18" charset="0"/>
                <a:ea typeface="Gelasio" pitchFamily="34" charset="-122"/>
                <a:cs typeface="Times New Roman" panose="02020603050405020304" pitchFamily="18" charset="0"/>
              </a:rPr>
              <a:t>Bus mở rộng kết nối các thiết bị chậm hơn như bàn phím, chuột và cổng USB, đảm bảo kết nối ổn định.</a:t>
            </a:r>
            <a:endParaRPr lang="en-US" sz="24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572673" y="4078486"/>
            <a:ext cx="708720" cy="708720"/>
          </a:xfrm>
          <a:prstGeom prst="rect">
            <a:avLst/>
          </a:prstGeom>
        </p:spPr>
      </p:pic>
      <p:sp>
        <p:nvSpPr>
          <p:cNvPr id="11" name="Text 5"/>
          <p:cNvSpPr/>
          <p:nvPr/>
        </p:nvSpPr>
        <p:spPr>
          <a:xfrm>
            <a:off x="7572673" y="5070722"/>
            <a:ext cx="2864941" cy="442913"/>
          </a:xfrm>
          <a:prstGeom prst="rect">
            <a:avLst/>
          </a:prstGeom>
          <a:noFill/>
          <a:ln/>
        </p:spPr>
        <p:txBody>
          <a:bodyPr wrap="none" lIns="0" tIns="0" rIns="0" bIns="0" rtlCol="0" anchor="t"/>
          <a:lstStyle/>
          <a:p>
            <a:pPr>
              <a:lnSpc>
                <a:spcPts val="3438"/>
              </a:lnSpc>
            </a:pPr>
            <a:r>
              <a:rPr lang="en-US" sz="2800" dirty="0">
                <a:latin typeface="Times New Roman" panose="02020603050405020304" pitchFamily="18" charset="0"/>
                <a:ea typeface="Gelasio Semi Bold" pitchFamily="34" charset="-122"/>
                <a:cs typeface="Times New Roman" panose="02020603050405020304" pitchFamily="18" charset="0"/>
              </a:rPr>
              <a:t>SAS(</a:t>
            </a:r>
            <a:r>
              <a:rPr lang="en-US" sz="2800" dirty="0">
                <a:latin typeface="Times New Roman" panose="02020603050405020304" pitchFamily="18" charset="0"/>
                <a:ea typeface="Calibri" panose="020F0502020204030204" pitchFamily="34" charset="0"/>
                <a:cs typeface="Times New Roman" panose="02020603050405020304" pitchFamily="18" charset="0"/>
              </a:rPr>
              <a:t>Serial Attached SCSI</a:t>
            </a:r>
            <a:r>
              <a:rPr lang="en-US" sz="2800" dirty="0">
                <a:latin typeface="Times New Roman" panose="02020603050405020304" pitchFamily="18" charset="0"/>
                <a:ea typeface="Gelasio Semi Bold"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12" name="Text 6"/>
          <p:cNvSpPr/>
          <p:nvPr/>
        </p:nvSpPr>
        <p:spPr>
          <a:xfrm>
            <a:off x="7572673" y="5683747"/>
            <a:ext cx="2864941" cy="2268141"/>
          </a:xfrm>
          <a:prstGeom prst="rect">
            <a:avLst/>
          </a:prstGeom>
          <a:noFill/>
          <a:ln/>
        </p:spPr>
        <p:txBody>
          <a:bodyPr wrap="square" lIns="0" tIns="0" rIns="0" bIns="0" rtlCol="0" anchor="t"/>
          <a:lstStyle/>
          <a:p>
            <a:pPr>
              <a:lnSpc>
                <a:spcPts val="3563"/>
              </a:lnSpc>
            </a:pPr>
            <a:r>
              <a:rPr lang="en-US" sz="2400" dirty="0">
                <a:latin typeface="Times New Roman" panose="02020603050405020304" pitchFamily="18" charset="0"/>
                <a:ea typeface="Gelasio" pitchFamily="34" charset="-122"/>
                <a:cs typeface="Times New Roman" panose="02020603050405020304" pitchFamily="18" charset="0"/>
              </a:rPr>
              <a:t>SAS được sử dụng để kết nối nhiều ổ đĩa với nhau, thường dùng trong các hệ thống lưu trữ dữ liệu lớn.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8" y="903238"/>
            <a:ext cx="9262170" cy="885974"/>
          </a:xfrm>
          <a:prstGeom prst="rect">
            <a:avLst/>
          </a:prstGeom>
          <a:noFill/>
          <a:ln/>
        </p:spPr>
        <p:txBody>
          <a:bodyPr wrap="none" lIns="0" tIns="0" rIns="0" bIns="0" rtlCol="0" anchor="t"/>
          <a:lstStyle/>
          <a:p>
            <a:pPr>
              <a:lnSpc>
                <a:spcPts val="6938"/>
              </a:lnSpc>
            </a:pPr>
            <a:r>
              <a:rPr lang="en-US" sz="6600" b="1" dirty="0" err="1">
                <a:latin typeface="Times New Roman" panose="02020603050405020304" pitchFamily="18" charset="0"/>
                <a:ea typeface="Gelasio Semi Bold" pitchFamily="34" charset="-122"/>
                <a:cs typeface="Times New Roman" panose="02020603050405020304" pitchFamily="18" charset="0"/>
              </a:rPr>
              <a:t>b.Cấu</a:t>
            </a:r>
            <a:r>
              <a:rPr lang="en-US" sz="6600" b="1" dirty="0">
                <a:latin typeface="Times New Roman" panose="02020603050405020304" pitchFamily="18" charset="0"/>
                <a:ea typeface="Gelasio Semi Bold" pitchFamily="34" charset="-122"/>
                <a:cs typeface="Times New Roman" panose="02020603050405020304" pitchFamily="18" charset="0"/>
              </a:rPr>
              <a:t> Trúc của PCIe và Lane</a:t>
            </a:r>
            <a:endParaRPr lang="en-US" sz="66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850237" y="2214414"/>
            <a:ext cx="1417588" cy="2540943"/>
          </a:xfrm>
          <a:prstGeom prst="rect">
            <a:avLst/>
          </a:prstGeom>
        </p:spPr>
      </p:pic>
      <p:sp>
        <p:nvSpPr>
          <p:cNvPr id="5" name="Text 1"/>
          <p:cNvSpPr/>
          <p:nvPr/>
        </p:nvSpPr>
        <p:spPr>
          <a:xfrm>
            <a:off x="9657979" y="4714764"/>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Lane </a:t>
            </a:r>
            <a:r>
              <a:rPr lang="en-US" sz="3200" b="1" dirty="0" err="1">
                <a:latin typeface="Times New Roman" panose="02020603050405020304" pitchFamily="18" charset="0"/>
                <a:ea typeface="Gelasio Semi Bold" pitchFamily="34" charset="-122"/>
                <a:cs typeface="Times New Roman" panose="02020603050405020304" pitchFamily="18" charset="0"/>
              </a:rPr>
              <a:t>trong</a:t>
            </a:r>
            <a:r>
              <a:rPr lang="en-US" sz="3200" b="1" dirty="0">
                <a:latin typeface="Times New Roman" panose="02020603050405020304" pitchFamily="18" charset="0"/>
                <a:ea typeface="Gelasio Semi Bold" pitchFamily="34" charset="-122"/>
                <a:cs typeface="Times New Roman" panose="02020603050405020304" pitchFamily="18" charset="0"/>
              </a:rPr>
              <a:t> PCIe</a:t>
            </a:r>
            <a:endParaRPr lang="en-US" sz="3200" b="1" dirty="0">
              <a:latin typeface="Times New Roman" panose="02020603050405020304" pitchFamily="18" charset="0"/>
              <a:cs typeface="Times New Roman" panose="02020603050405020304" pitchFamily="18" charset="0"/>
            </a:endParaRPr>
          </a:p>
        </p:txBody>
      </p:sp>
      <p:sp>
        <p:nvSpPr>
          <p:cNvPr id="6" name="Text 2"/>
          <p:cNvSpPr/>
          <p:nvPr/>
        </p:nvSpPr>
        <p:spPr>
          <a:xfrm>
            <a:off x="9693028" y="2759476"/>
            <a:ext cx="7602736" cy="1757810"/>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Gelasio" pitchFamily="34" charset="-122"/>
                <a:cs typeface="Times New Roman" panose="02020603050405020304" pitchFamily="18" charset="0"/>
              </a:rPr>
              <a:t>Các</a:t>
            </a:r>
            <a:r>
              <a:rPr lang="en-US" sz="2800" dirty="0">
                <a:latin typeface="Times New Roman" panose="02020603050405020304" pitchFamily="18" charset="0"/>
                <a:ea typeface="Gelasio" pitchFamily="34" charset="-122"/>
                <a:cs typeface="Times New Roman" panose="02020603050405020304" pitchFamily="18" charset="0"/>
              </a:rPr>
              <a:t> bus </a:t>
            </a:r>
            <a:r>
              <a:rPr lang="en-US" sz="2800" dirty="0" err="1">
                <a:latin typeface="Times New Roman" panose="02020603050405020304" pitchFamily="18" charset="0"/>
                <a:ea typeface="Gelasio" pitchFamily="34" charset="-122"/>
                <a:cs typeface="Times New Roman" panose="02020603050405020304" pitchFamily="18" charset="0"/>
              </a:rPr>
              <a:t>như</a:t>
            </a:r>
            <a:r>
              <a:rPr lang="en-US" sz="2800" dirty="0">
                <a:latin typeface="Times New Roman" panose="02020603050405020304" pitchFamily="18" charset="0"/>
                <a:ea typeface="Gelasio" pitchFamily="34" charset="-122"/>
                <a:cs typeface="Times New Roman" panose="02020603050405020304" pitchFamily="18" charset="0"/>
              </a:rPr>
              <a:t> PCIe </a:t>
            </a:r>
            <a:r>
              <a:rPr lang="en-US" sz="2800" dirty="0" err="1">
                <a:latin typeface="Times New Roman" panose="02020603050405020304" pitchFamily="18" charset="0"/>
                <a:ea typeface="Gelasio" pitchFamily="34" charset="-122"/>
                <a:cs typeface="Times New Roman" panose="02020603050405020304" pitchFamily="18" charset="0"/>
              </a:rPr>
              <a:t>sử</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dụng</a:t>
            </a:r>
            <a:r>
              <a:rPr lang="en-US" sz="2800" dirty="0">
                <a:latin typeface="Times New Roman" panose="02020603050405020304" pitchFamily="18" charset="0"/>
                <a:ea typeface="Gelasio" pitchFamily="34" charset="-122"/>
                <a:cs typeface="Times New Roman" panose="02020603050405020304" pitchFamily="18" charset="0"/>
              </a:rPr>
              <a:t> "lane" </a:t>
            </a:r>
            <a:r>
              <a:rPr lang="en-US" sz="2800" dirty="0" err="1">
                <a:latin typeface="Times New Roman" panose="02020603050405020304" pitchFamily="18" charset="0"/>
                <a:ea typeface="Gelasio" pitchFamily="34" charset="-122"/>
                <a:cs typeface="Times New Roman" panose="02020603050405020304" pitchFamily="18" charset="0"/>
              </a:rPr>
              <a:t>để</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truyền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tải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dữ</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liệu</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với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mỗi</a:t>
            </a:r>
            <a:r>
              <a:rPr lang="en-US" sz="2800" dirty="0">
                <a:latin typeface="Times New Roman" panose="02020603050405020304" pitchFamily="18" charset="0"/>
                <a:ea typeface="Gelasio" pitchFamily="34" charset="-122"/>
                <a:cs typeface="Times New Roman" panose="02020603050405020304" pitchFamily="18" charset="0"/>
              </a:rPr>
              <a:t> lane </a:t>
            </a:r>
            <a:r>
              <a:rPr lang="en-US" sz="2800" dirty="0" err="1">
                <a:latin typeface="Times New Roman" panose="02020603050405020304" pitchFamily="18" charset="0"/>
                <a:ea typeface="Gelasio" pitchFamily="34" charset="-122"/>
                <a:cs typeface="Times New Roman" panose="02020603050405020304" pitchFamily="18" charset="0"/>
              </a:rPr>
              <a:t>có</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thể</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gửi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dữ</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liệu</a:t>
            </a:r>
            <a:r>
              <a:rPr lang="en-US" sz="2800" dirty="0">
                <a:latin typeface="Times New Roman" panose="02020603050405020304" pitchFamily="18" charset="0"/>
                <a:ea typeface="Gelasio" pitchFamily="34" charset="-122"/>
                <a:cs typeface="Times New Roman" panose="02020603050405020304" pitchFamily="18" charset="0"/>
              </a:rPr>
              <a:t> song </a:t>
            </a:r>
            <a:r>
              <a:rPr lang="en-US" sz="2800" dirty="0" err="1">
                <a:latin typeface="Times New Roman" panose="02020603050405020304" pitchFamily="18" charset="0"/>
                <a:ea typeface="Gelasio" pitchFamily="34" charset="-122"/>
                <a:cs typeface="Times New Roman" panose="02020603050405020304" pitchFamily="18" charset="0"/>
              </a:rPr>
              <a:t>song</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theo</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hình</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thức</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truyền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tải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hai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chiều</a:t>
            </a:r>
            <a:r>
              <a:rPr lang="en-US" sz="2800" dirty="0">
                <a:latin typeface="Times New Roman" panose="02020603050405020304" pitchFamily="18" charset="0"/>
                <a:ea typeface="Gelasi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nSpc>
                <a:spcPts val="3563"/>
              </a:lnSpc>
            </a:pPr>
            <a:endParaRPr lang="en-US" sz="2800" dirty="0">
              <a:latin typeface="Times New Roman" panose="02020603050405020304" pitchFamily="18" charset="0"/>
              <a:ea typeface="Gelasio" pitchFamily="34" charset="-122"/>
              <a:cs typeface="Times New Roman" panose="02020603050405020304" pitchFamily="18" charset="0"/>
            </a:endParaRPr>
          </a:p>
          <a:p>
            <a:pPr>
              <a:lnSpc>
                <a:spcPts val="3563"/>
              </a:lnSpc>
            </a:pPr>
            <a:endParaRPr lang="en-US" sz="2800" dirty="0">
              <a:latin typeface="Times New Roman" panose="02020603050405020304" pitchFamily="18" charset="0"/>
              <a:ea typeface="Gelasio" pitchFamily="34" charset="-122"/>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850237" y="4755356"/>
            <a:ext cx="1417588" cy="2087315"/>
          </a:xfrm>
          <a:prstGeom prst="rect">
            <a:avLst/>
          </a:prstGeom>
        </p:spPr>
      </p:pic>
      <p:sp>
        <p:nvSpPr>
          <p:cNvPr id="8" name="Text 3"/>
          <p:cNvSpPr/>
          <p:nvPr/>
        </p:nvSpPr>
        <p:spPr>
          <a:xfrm>
            <a:off x="9657978" y="7216602"/>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Nhiều Lane</a:t>
            </a:r>
            <a:endParaRPr lang="en-US" sz="3200" b="1" dirty="0">
              <a:latin typeface="Times New Roman" panose="02020603050405020304" pitchFamily="18" charset="0"/>
              <a:cs typeface="Times New Roman" panose="02020603050405020304" pitchFamily="18" charset="0"/>
            </a:endParaRPr>
          </a:p>
        </p:txBody>
      </p:sp>
      <p:sp>
        <p:nvSpPr>
          <p:cNvPr id="9" name="Text 4"/>
          <p:cNvSpPr/>
          <p:nvPr/>
        </p:nvSpPr>
        <p:spPr>
          <a:xfrm>
            <a:off x="9657978" y="7745751"/>
            <a:ext cx="760273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PCIe có thể sử dụng nhiều lane cùng lúc, ví dụ: x1, x8, x16, để tăng tốc độ truyền tải dữ liệu.</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850237" y="6842671"/>
            <a:ext cx="1417588" cy="2540943"/>
          </a:xfrm>
          <a:prstGeom prst="rect">
            <a:avLst/>
          </a:prstGeom>
        </p:spPr>
      </p:pic>
      <p:sp>
        <p:nvSpPr>
          <p:cNvPr id="11" name="Text 5"/>
          <p:cNvSpPr/>
          <p:nvPr/>
        </p:nvSpPr>
        <p:spPr>
          <a:xfrm>
            <a:off x="9657981" y="2184574"/>
            <a:ext cx="3544044" cy="442913"/>
          </a:xfrm>
          <a:prstGeom prst="rect">
            <a:avLst/>
          </a:prstGeom>
          <a:noFill/>
          <a:ln/>
        </p:spPr>
        <p:txBody>
          <a:bodyPr wrap="none" lIns="0" tIns="0" rIns="0" bIns="0" rtlCol="0" anchor="t"/>
          <a:lstStyle/>
          <a:p>
            <a:pPr>
              <a:lnSpc>
                <a:spcPts val="3438"/>
              </a:lnSpc>
            </a:pPr>
            <a:r>
              <a:rPr lang="en-US" sz="3200" b="1" dirty="0" err="1">
                <a:latin typeface="Times New Roman" panose="02020603050405020304" pitchFamily="18" charset="0"/>
                <a:ea typeface="Gelasio Semi Bold" pitchFamily="34" charset="-122"/>
                <a:cs typeface="Times New Roman" panose="02020603050405020304" pitchFamily="18" charset="0"/>
              </a:rPr>
              <a:t>Truyền</a:t>
            </a:r>
            <a:r>
              <a:rPr lang="en-US" sz="3200" b="1" dirty="0">
                <a:latin typeface="Times New Roman" panose="02020603050405020304" pitchFamily="18" charset="0"/>
                <a:ea typeface="Gelasio Semi Bold" pitchFamily="34" charset="-122"/>
                <a:cs typeface="Times New Roman" panose="02020603050405020304" pitchFamily="18" charset="0"/>
              </a:rPr>
              <a:t> </a:t>
            </a:r>
            <a:r>
              <a:rPr lang="en-US" sz="3200" b="1" dirty="0" err="1">
                <a:latin typeface="Times New Roman" panose="02020603050405020304" pitchFamily="18" charset="0"/>
                <a:ea typeface="Gelasio Semi Bold" pitchFamily="34" charset="-122"/>
                <a:cs typeface="Times New Roman" panose="02020603050405020304" pitchFamily="18" charset="0"/>
              </a:rPr>
              <a:t>Tải</a:t>
            </a:r>
            <a:r>
              <a:rPr lang="en-US" sz="3200" b="1" dirty="0">
                <a:latin typeface="Times New Roman" panose="02020603050405020304" pitchFamily="18" charset="0"/>
                <a:ea typeface="Gelasio Semi Bold" pitchFamily="34" charset="-122"/>
                <a:cs typeface="Times New Roman" panose="02020603050405020304" pitchFamily="18" charset="0"/>
              </a:rPr>
              <a:t> </a:t>
            </a:r>
            <a:r>
              <a:rPr lang="en-US" sz="3200" b="1" dirty="0" err="1">
                <a:latin typeface="Times New Roman" panose="02020603050405020304" pitchFamily="18" charset="0"/>
                <a:ea typeface="Gelasio Semi Bold" pitchFamily="34" charset="-122"/>
                <a:cs typeface="Times New Roman" panose="02020603050405020304" pitchFamily="18" charset="0"/>
              </a:rPr>
              <a:t>Dữ</a:t>
            </a:r>
            <a:r>
              <a:rPr lang="en-US" sz="3200" b="1" dirty="0">
                <a:latin typeface="Times New Roman" panose="02020603050405020304" pitchFamily="18" charset="0"/>
                <a:ea typeface="Gelasio Semi Bold" pitchFamily="34" charset="-122"/>
                <a:cs typeface="Times New Roman" panose="02020603050405020304" pitchFamily="18" charset="0"/>
              </a:rPr>
              <a:t> </a:t>
            </a:r>
            <a:r>
              <a:rPr lang="en-US" sz="3200" b="1" dirty="0" err="1">
                <a:latin typeface="Times New Roman" panose="02020603050405020304" pitchFamily="18" charset="0"/>
                <a:ea typeface="Gelasio Semi Bold" pitchFamily="34" charset="-122"/>
                <a:cs typeface="Times New Roman" panose="02020603050405020304" pitchFamily="18" charset="0"/>
              </a:rPr>
              <a:t>Liệu</a:t>
            </a:r>
            <a:endParaRPr lang="en-US" sz="3200" b="1" dirty="0">
              <a:latin typeface="Times New Roman" panose="02020603050405020304" pitchFamily="18" charset="0"/>
              <a:cs typeface="Times New Roman" panose="02020603050405020304" pitchFamily="18" charset="0"/>
            </a:endParaRPr>
          </a:p>
        </p:txBody>
      </p:sp>
      <p:sp>
        <p:nvSpPr>
          <p:cNvPr id="12" name="Text 6"/>
          <p:cNvSpPr/>
          <p:nvPr/>
        </p:nvSpPr>
        <p:spPr>
          <a:xfrm>
            <a:off x="9657977" y="5355154"/>
            <a:ext cx="7602736" cy="1360885"/>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Gelasio" pitchFamily="34" charset="-122"/>
                <a:cs typeface="Times New Roman" panose="02020603050405020304" pitchFamily="18" charset="0"/>
              </a:rPr>
              <a:t>Mỗi</a:t>
            </a:r>
            <a:r>
              <a:rPr lang="en-US" sz="2800" dirty="0">
                <a:latin typeface="Times New Roman" panose="02020603050405020304" pitchFamily="18" charset="0"/>
                <a:ea typeface="Gelasio" pitchFamily="34" charset="-122"/>
                <a:cs typeface="Times New Roman" panose="02020603050405020304" pitchFamily="18" charset="0"/>
              </a:rPr>
              <a:t> lane </a:t>
            </a:r>
            <a:r>
              <a:rPr lang="en-US" sz="2800" dirty="0" err="1">
                <a:latin typeface="Times New Roman" panose="02020603050405020304" pitchFamily="18" charset="0"/>
                <a:ea typeface="Gelasio" pitchFamily="34" charset="-122"/>
                <a:cs typeface="Times New Roman" panose="02020603050405020304" pitchFamily="18" charset="0"/>
              </a:rPr>
              <a:t>trong</a:t>
            </a:r>
            <a:r>
              <a:rPr lang="en-US" sz="2800" dirty="0">
                <a:latin typeface="Times New Roman" panose="02020603050405020304" pitchFamily="18" charset="0"/>
                <a:ea typeface="Gelasio" pitchFamily="34" charset="-122"/>
                <a:cs typeface="Times New Roman" panose="02020603050405020304" pitchFamily="18" charset="0"/>
              </a:rPr>
              <a:t> PCIe bao </a:t>
            </a:r>
            <a:r>
              <a:rPr lang="en-US" sz="2800" dirty="0" err="1">
                <a:latin typeface="Times New Roman" panose="02020603050405020304" pitchFamily="18" charset="0"/>
                <a:ea typeface="Gelasio" pitchFamily="34" charset="-122"/>
                <a:cs typeface="Times New Roman" panose="02020603050405020304" pitchFamily="18" charset="0"/>
              </a:rPr>
              <a:t>gồm</a:t>
            </a:r>
            <a:r>
              <a:rPr lang="en-US" sz="2800" dirty="0">
                <a:latin typeface="Times New Roman" panose="02020603050405020304" pitchFamily="18" charset="0"/>
                <a:ea typeface="Gelasio" pitchFamily="34" charset="-122"/>
                <a:cs typeface="Times New Roman" panose="02020603050405020304" pitchFamily="18" charset="0"/>
              </a:rPr>
              <a:t> 4 </a:t>
            </a:r>
            <a:r>
              <a:rPr lang="en-US" sz="2800" dirty="0" err="1">
                <a:latin typeface="Times New Roman" panose="02020603050405020304" pitchFamily="18" charset="0"/>
                <a:ea typeface="Gelasio" pitchFamily="34" charset="-122"/>
                <a:cs typeface="Times New Roman" panose="02020603050405020304" pitchFamily="18" charset="0"/>
              </a:rPr>
              <a:t>dây</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điện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hoạt</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động</a:t>
            </a:r>
            <a:r>
              <a:rPr lang="en-US" sz="2800" dirty="0">
                <a:latin typeface="Times New Roman" panose="02020603050405020304" pitchFamily="18" charset="0"/>
                <a:ea typeface="Gelasio" pitchFamily="34" charset="-122"/>
                <a:cs typeface="Times New Roman" panose="02020603050405020304" pitchFamily="18" charset="0"/>
              </a:rPr>
              <a:t> song </a:t>
            </a:r>
            <a:r>
              <a:rPr lang="en-US" sz="2800" dirty="0" err="1">
                <a:latin typeface="Times New Roman" panose="02020603050405020304" pitchFamily="18" charset="0"/>
                <a:ea typeface="Gelasio" pitchFamily="34" charset="-122"/>
                <a:cs typeface="Times New Roman" panose="02020603050405020304" pitchFamily="18" charset="0"/>
              </a:rPr>
              <a:t>song</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hai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chiều</a:t>
            </a:r>
            <a:r>
              <a:rPr lang="en-US" sz="2800" dirty="0">
                <a:latin typeface="Times New Roman" panose="02020603050405020304" pitchFamily="18" charset="0"/>
                <a:ea typeface="Gelasio" pitchFamily="34" charset="-122"/>
                <a:cs typeface="Times New Roman" panose="02020603050405020304" pitchFamily="18" charset="0"/>
              </a:rPr>
              <a:t> (full-duplex), </a:t>
            </a:r>
            <a:r>
              <a:rPr lang="en-US" sz="2800" dirty="0" err="1">
                <a:latin typeface="Times New Roman" panose="02020603050405020304" pitchFamily="18" charset="0"/>
                <a:ea typeface="Gelasio" pitchFamily="34" charset="-122"/>
                <a:cs typeface="Times New Roman" panose="02020603050405020304" pitchFamily="18" charset="0"/>
              </a:rPr>
              <a:t>giúp</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truyền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tải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dữ</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liệu</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nhanh</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chóng</a:t>
            </a:r>
            <a:r>
              <a:rPr lang="en-US" sz="2800" dirty="0">
                <a:latin typeface="Times New Roman" panose="02020603050405020304" pitchFamily="18" charset="0"/>
                <a:ea typeface="Gelasi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9050D18-3C90-B113-788A-0C268A99B064}"/>
              </a:ext>
            </a:extLst>
          </p:cNvPr>
          <p:cNvPicPr>
            <a:picLocks noChangeAspect="1"/>
          </p:cNvPicPr>
          <p:nvPr/>
        </p:nvPicPr>
        <p:blipFill>
          <a:blip r:embed="rId7"/>
          <a:stretch>
            <a:fillRect/>
          </a:stretch>
        </p:blipFill>
        <p:spPr>
          <a:xfrm>
            <a:off x="15894883" y="9720979"/>
            <a:ext cx="2305090" cy="4470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l="-24942" t="-984" r="-20267" b="-1276"/>
            </a:stretch>
          </a:blipFill>
        </p:spPr>
        <p:txBody>
          <a:bodyPr/>
          <a:lstStyle/>
          <a:p>
            <a:endParaRPr lang="en-US"/>
          </a:p>
        </p:txBody>
      </p:sp>
      <p:graphicFrame>
        <p:nvGraphicFramePr>
          <p:cNvPr id="5" name="Table 4"/>
          <p:cNvGraphicFramePr/>
          <p:nvPr>
            <p:custDataLst>
              <p:tags r:id="rId1"/>
            </p:custDataLst>
            <p:extLst>
              <p:ext uri="{D42A27DB-BD31-4B8C-83A1-F6EECF244321}">
                <p14:modId xmlns:p14="http://schemas.microsoft.com/office/powerpoint/2010/main" val="2327773282"/>
              </p:ext>
            </p:extLst>
          </p:nvPr>
        </p:nvGraphicFramePr>
        <p:xfrm>
          <a:off x="0" y="-2"/>
          <a:ext cx="18288000" cy="10556628"/>
        </p:xfrm>
        <a:graphic>
          <a:graphicData uri="http://schemas.openxmlformats.org/drawingml/2006/table">
            <a:tbl>
              <a:tblPr firstRow="1" bandRow="1">
                <a:tableStyleId>{68D230F3-CF80-4859-8CE7-A43EE81993B5}</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gridCol w="4572000">
                  <a:extLst>
                    <a:ext uri="{9D8B030D-6E8A-4147-A177-3AD203B41FA5}">
                      <a16:colId xmlns:a16="http://schemas.microsoft.com/office/drawing/2014/main" val="20003"/>
                    </a:ext>
                  </a:extLst>
                </a:gridCol>
              </a:tblGrid>
              <a:tr h="1561751">
                <a:tc>
                  <a:txBody>
                    <a:bodyPr/>
                    <a:lstStyle/>
                    <a:p>
                      <a:pPr algn="ctr">
                        <a:buNone/>
                      </a:pPr>
                      <a:r>
                        <a:rPr lang="vi-VN" sz="4800" dirty="0">
                          <a:solidFill>
                            <a:schemeClr val="tx1"/>
                          </a:solidFill>
                          <a:latin typeface="+mj-lt"/>
                          <a:cs typeface="Times New Roman" panose="02020603050405020304" pitchFamily="18" charset="0"/>
                        </a:rPr>
                        <a:t>Mã SV</a:t>
                      </a:r>
                      <a:endParaRPr lang="en-US" sz="4800" dirty="0">
                        <a:solidFill>
                          <a:schemeClr val="tx1"/>
                        </a:solidFill>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en-US" sz="4800" dirty="0" err="1">
                          <a:solidFill>
                            <a:schemeClr val="tx1"/>
                          </a:solidFill>
                          <a:latin typeface="Times New Roman" panose="02020603050405020304" pitchFamily="18" charset="0"/>
                          <a:cs typeface="Times New Roman" panose="02020603050405020304" pitchFamily="18" charset="0"/>
                        </a:rPr>
                        <a:t>Tên</a:t>
                      </a:r>
                      <a:r>
                        <a:rPr lang="en-US" sz="4800" dirty="0">
                          <a:solidFill>
                            <a:schemeClr val="tx1"/>
                          </a:solidFill>
                          <a:latin typeface="Times New Roman" panose="02020603050405020304" pitchFamily="18" charset="0"/>
                          <a:cs typeface="Times New Roman" panose="02020603050405020304" pitchFamily="18" charset="0"/>
                        </a:rPr>
                        <a:t> </a:t>
                      </a: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en-US" sz="4800" dirty="0" err="1">
                          <a:solidFill>
                            <a:schemeClr val="tx1"/>
                          </a:solidFill>
                          <a:latin typeface="Times New Roman" panose="02020603050405020304" pitchFamily="18" charset="0"/>
                          <a:cs typeface="Times New Roman" panose="02020603050405020304" pitchFamily="18" charset="0"/>
                        </a:rPr>
                        <a:t>Nhiệm</a:t>
                      </a:r>
                      <a:r>
                        <a:rPr lang="en-US" sz="4800" dirty="0">
                          <a:solidFill>
                            <a:schemeClr val="tx1"/>
                          </a:solidFill>
                          <a:latin typeface="Times New Roman" panose="02020603050405020304" pitchFamily="18" charset="0"/>
                          <a:cs typeface="Times New Roman" panose="02020603050405020304" pitchFamily="18" charset="0"/>
                        </a:rPr>
                        <a:t> </a:t>
                      </a:r>
                      <a:r>
                        <a:rPr lang="en-US" sz="4800" dirty="0" err="1">
                          <a:solidFill>
                            <a:schemeClr val="tx1"/>
                          </a:solidFill>
                          <a:latin typeface="Times New Roman" panose="02020603050405020304" pitchFamily="18" charset="0"/>
                          <a:cs typeface="Times New Roman" panose="02020603050405020304" pitchFamily="18" charset="0"/>
                        </a:rPr>
                        <a:t>vụ</a:t>
                      </a:r>
                      <a:endParaRPr lang="en-US" sz="48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en-US" sz="4800" dirty="0">
                          <a:solidFill>
                            <a:schemeClr val="tx1"/>
                          </a:solidFill>
                          <a:latin typeface="Times New Roman" panose="02020603050405020304" pitchFamily="18" charset="0"/>
                          <a:cs typeface="Times New Roman" panose="02020603050405020304" pitchFamily="18" charset="0"/>
                        </a:rPr>
                        <a:t>Hoàn </a:t>
                      </a:r>
                      <a:r>
                        <a:rPr lang="en-US" sz="4800" dirty="0" err="1">
                          <a:solidFill>
                            <a:schemeClr val="tx1"/>
                          </a:solidFill>
                          <a:latin typeface="Times New Roman" panose="02020603050405020304" pitchFamily="18" charset="0"/>
                          <a:cs typeface="Times New Roman" panose="02020603050405020304" pitchFamily="18" charset="0"/>
                        </a:rPr>
                        <a:t>thành</a:t>
                      </a:r>
                      <a:endParaRPr lang="en-US" sz="48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0"/>
                  </a:ext>
                </a:extLst>
              </a:tr>
              <a:tr h="2113407">
                <a:tc>
                  <a:txBody>
                    <a:bodyPr/>
                    <a:lstStyle/>
                    <a:p>
                      <a:pPr algn="ctr">
                        <a:buNone/>
                      </a:pPr>
                      <a:r>
                        <a:rPr lang="vi-VN" sz="2800" b="0" dirty="0">
                          <a:latin typeface="+mj-lt"/>
                        </a:rPr>
                        <a:t>052205001988</a:t>
                      </a:r>
                      <a:endParaRPr lang="en-US" sz="2800" b="0" dirty="0">
                        <a:latin typeface="+mj-lt"/>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b="0" dirty="0">
                          <a:latin typeface="+mj-lt"/>
                        </a:rPr>
                        <a:t>Nguyễn Ngọc Toàn</a:t>
                      </a:r>
                      <a:endParaRPr lang="en-US" sz="2800" b="0" dirty="0">
                        <a:latin typeface="+mj-lt"/>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b="0" dirty="0">
                          <a:latin typeface="+mj-lt"/>
                          <a:cs typeface="Times New Roman" panose="02020603050405020304" pitchFamily="18" charset="0"/>
                        </a:rPr>
                        <a:t>PPT, 12.7 Performance</a:t>
                      </a:r>
                      <a:endParaRPr lang="en-US" sz="2800" b="0" dirty="0">
                        <a:latin typeface="+mj-lt"/>
                        <a:cs typeface="Times New Roman" panose="02020603050405020304" pitchFamily="18" charset="0"/>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b="0" dirty="0">
                          <a:latin typeface="+mj-lt"/>
                          <a:cs typeface="Times New Roman" panose="02020603050405020304" pitchFamily="18" charset="0"/>
                        </a:rPr>
                        <a:t>100%</a:t>
                      </a:r>
                      <a:endParaRPr lang="en-US" sz="2800" b="0" dirty="0">
                        <a:latin typeface="+mj-lt"/>
                        <a:cs typeface="Times New Roman" panose="02020603050405020304" pitchFamily="18" charset="0"/>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1"/>
                  </a:ext>
                </a:extLst>
              </a:tr>
              <a:tr h="1101974">
                <a:tc>
                  <a:txBody>
                    <a:bodyPr/>
                    <a:lstStyle/>
                    <a:p>
                      <a:pPr algn="ctr">
                        <a:buNone/>
                      </a:pPr>
                      <a:r>
                        <a:rPr lang="en-US" sz="2800" dirty="0">
                          <a:latin typeface="Times New Roman" panose="02020603050405020304" pitchFamily="18" charset="0"/>
                          <a:cs typeface="Times New Roman" panose="02020603050405020304" pitchFamily="18" charset="0"/>
                        </a:rPr>
                        <a:t>052205001149</a:t>
                      </a: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dirty="0">
                          <a:latin typeface="Times New Roman" panose="02020603050405020304" pitchFamily="18" charset="0"/>
                          <a:cs typeface="Times New Roman" panose="02020603050405020304" pitchFamily="18" charset="0"/>
                        </a:rPr>
                        <a:t>Nguyễn Hà Thanh</a:t>
                      </a:r>
                      <a:endParaRPr lang="en-US" sz="2800" dirty="0">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dirty="0">
                          <a:latin typeface="Times New Roman" panose="02020603050405020304" pitchFamily="18" charset="0"/>
                          <a:cs typeface="Times New Roman" panose="02020603050405020304" pitchFamily="18" charset="0"/>
                        </a:rPr>
                        <a:t>PPT, 12.4</a:t>
                      </a:r>
                      <a:endParaRPr lang="en-US" sz="2800" dirty="0">
                        <a:latin typeface="Times New Roman" panose="02020603050405020304" pitchFamily="18" charset="0"/>
                        <a:cs typeface="Times New Roman" panose="02020603050405020304" pitchFamily="18" charset="0"/>
                      </a:endParaRPr>
                    </a:p>
                    <a:p>
                      <a:pPr algn="ctr">
                        <a:buNone/>
                      </a:pPr>
                      <a:r>
                        <a:rPr lang="en-US" sz="2800" dirty="0">
                          <a:latin typeface="Times New Roman" panose="02020603050405020304" pitchFamily="18" charset="0"/>
                          <a:cs typeface="Times New Roman" panose="02020603050405020304" pitchFamily="18" charset="0"/>
                        </a:rPr>
                        <a:t>Kernel I/O Subsystem</a:t>
                      </a:r>
                      <a:endParaRPr lang="vi-VN" sz="2800" dirty="0">
                        <a:latin typeface="Times New Roman" panose="02020603050405020304" pitchFamily="18" charset="0"/>
                        <a:cs typeface="Times New Roman" panose="02020603050405020304" pitchFamily="18" charset="0"/>
                      </a:endParaRPr>
                    </a:p>
                    <a:p>
                      <a:pPr algn="ctr">
                        <a:buNone/>
                      </a:pPr>
                      <a:endParaRPr lang="en-US" sz="2800" dirty="0">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800" dirty="0">
                        <a:latin typeface="Times New Roman" panose="02020603050405020304" pitchFamily="18" charset="0"/>
                        <a:cs typeface="Times New Roman" panose="02020603050405020304" pitchFamily="18" charset="0"/>
                      </a:endParaRPr>
                    </a:p>
                    <a:p>
                      <a:pPr algn="ctr">
                        <a:buNone/>
                      </a:pPr>
                      <a:r>
                        <a:rPr lang="en-US" sz="2800" dirty="0">
                          <a:latin typeface="Times New Roman" panose="02020603050405020304" pitchFamily="18" charset="0"/>
                          <a:cs typeface="Times New Roman" panose="02020603050405020304" pitchFamily="18" charset="0"/>
                        </a:rPr>
                        <a:t>100%</a:t>
                      </a: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2"/>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3"/>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4"/>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5"/>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6"/>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992238" y="1563887"/>
            <a:ext cx="10679311" cy="885974"/>
          </a:xfrm>
          <a:prstGeom prst="rect">
            <a:avLst/>
          </a:prstGeom>
          <a:noFill/>
          <a:ln/>
        </p:spPr>
        <p:txBody>
          <a:bodyPr wrap="none" lIns="0" tIns="0" rIns="0" bIns="0" rtlCol="0" anchor="t"/>
          <a:lstStyle/>
          <a:p>
            <a:pPr>
              <a:lnSpc>
                <a:spcPts val="6938"/>
              </a:lnSpc>
            </a:pPr>
            <a:r>
              <a:rPr lang="en-US" sz="5400" b="1" dirty="0" err="1">
                <a:solidFill>
                  <a:srgbClr val="484237"/>
                </a:solidFill>
                <a:latin typeface="Times New Roman" panose="02020603050405020304" pitchFamily="18" charset="0"/>
                <a:ea typeface="Gelasio Semi Bold" pitchFamily="34" charset="-122"/>
                <a:cs typeface="Times New Roman" panose="02020603050405020304" pitchFamily="18" charset="0"/>
              </a:rPr>
              <a:t>III.Controller</a:t>
            </a:r>
            <a:r>
              <a:rPr lang="en-US" sz="5400" b="1" dirty="0">
                <a:solidFill>
                  <a:srgbClr val="484237"/>
                </a:solidFill>
                <a:latin typeface="Times New Roman" panose="02020603050405020304" pitchFamily="18" charset="0"/>
                <a:ea typeface="Gelasio Semi Bold" pitchFamily="34" charset="-122"/>
                <a:cs typeface="Times New Roman" panose="02020603050405020304" pitchFamily="18" charset="0"/>
              </a:rPr>
              <a:t> trong Hệ Thống I/O</a:t>
            </a:r>
            <a:endParaRPr lang="en-US" sz="5400" b="1" dirty="0">
              <a:latin typeface="Times New Roman" panose="02020603050405020304" pitchFamily="18" charset="0"/>
              <a:cs typeface="Times New Roman" panose="02020603050405020304" pitchFamily="18" charset="0"/>
            </a:endParaRPr>
          </a:p>
        </p:txBody>
      </p:sp>
      <p:sp>
        <p:nvSpPr>
          <p:cNvPr id="3" name="Text 1"/>
          <p:cNvSpPr/>
          <p:nvPr/>
        </p:nvSpPr>
        <p:spPr>
          <a:xfrm>
            <a:off x="2179737" y="4656236"/>
            <a:ext cx="3544044" cy="442913"/>
          </a:xfrm>
          <a:prstGeom prst="rect">
            <a:avLst/>
          </a:prstGeom>
          <a:noFill/>
          <a:ln/>
        </p:spPr>
        <p:txBody>
          <a:bodyPr wrap="none" lIns="0" tIns="0" rIns="0" bIns="0" rtlCol="0" anchor="t"/>
          <a:lstStyle/>
          <a:p>
            <a:pPr>
              <a:lnSpc>
                <a:spcPts val="3438"/>
              </a:lnSpc>
            </a:pPr>
            <a:r>
              <a:rPr lang="en-US" sz="3200" b="1" dirty="0">
                <a:solidFill>
                  <a:srgbClr val="746558"/>
                </a:solidFill>
                <a:latin typeface="Times New Roman" panose="02020603050405020304" pitchFamily="18" charset="0"/>
                <a:ea typeface="Gelasio Semi Bold" pitchFamily="34" charset="-122"/>
                <a:cs typeface="Times New Roman" panose="02020603050405020304" pitchFamily="18" charset="0"/>
              </a:rPr>
              <a:t>Controller</a:t>
            </a:r>
            <a:endParaRPr lang="en-US" sz="3200" b="1" dirty="0">
              <a:latin typeface="Times New Roman" panose="02020603050405020304" pitchFamily="18" charset="0"/>
              <a:cs typeface="Times New Roman" panose="02020603050405020304" pitchFamily="18" charset="0"/>
            </a:endParaRPr>
          </a:p>
        </p:txBody>
      </p:sp>
      <p:sp>
        <p:nvSpPr>
          <p:cNvPr id="4" name="Text 2"/>
          <p:cNvSpPr/>
          <p:nvPr/>
        </p:nvSpPr>
        <p:spPr>
          <a:xfrm>
            <a:off x="992238" y="5269260"/>
            <a:ext cx="4731544" cy="1814513"/>
          </a:xfrm>
          <a:prstGeom prst="rect">
            <a:avLst/>
          </a:prstGeom>
          <a:noFill/>
          <a:ln/>
        </p:spPr>
        <p:txBody>
          <a:bodyPr wrap="square" lIns="0" tIns="0" rIns="0" bIns="0" rtlCol="0" anchor="t"/>
          <a:lstStyle/>
          <a:p>
            <a:pPr>
              <a:lnSpc>
                <a:spcPts val="3563"/>
              </a:lnSpc>
            </a:pPr>
            <a:r>
              <a:rPr lang="en-US" sz="2800" dirty="0">
                <a:solidFill>
                  <a:srgbClr val="746558"/>
                </a:solidFill>
                <a:latin typeface="Times New Roman" panose="02020603050405020304" pitchFamily="18" charset="0"/>
                <a:ea typeface="Gelasio" pitchFamily="34" charset="-122"/>
                <a:cs typeface="Times New Roman" panose="02020603050405020304" pitchFamily="18" charset="0"/>
              </a:rPr>
              <a:t>Controller là mạch điện tử điều khiển các cổng, bus hoặc thiết bị trong hệ thống, giúp truyền tải tín hiệu và xử lý dữ liệu.</a:t>
            </a:r>
            <a:endParaRPr lang="en-US" sz="28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6290817" y="3016896"/>
            <a:ext cx="5706219" cy="5706219"/>
          </a:xfrm>
          <a:prstGeom prst="rect">
            <a:avLst/>
          </a:prstGeom>
        </p:spPr>
      </p:pic>
      <p:sp>
        <p:nvSpPr>
          <p:cNvPr id="6" name="Text 3"/>
          <p:cNvSpPr/>
          <p:nvPr/>
        </p:nvSpPr>
        <p:spPr>
          <a:xfrm>
            <a:off x="6964264" y="5261373"/>
            <a:ext cx="424160" cy="530275"/>
          </a:xfrm>
          <a:prstGeom prst="rect">
            <a:avLst/>
          </a:prstGeom>
          <a:noFill/>
          <a:ln/>
        </p:spPr>
        <p:txBody>
          <a:bodyPr wrap="none" lIns="0" tIns="0" rIns="0" bIns="0" rtlCol="0" anchor="t"/>
          <a:lstStyle/>
          <a:p>
            <a:pPr>
              <a:lnSpc>
                <a:spcPts val="5313"/>
              </a:lnSpc>
            </a:pPr>
            <a:r>
              <a:rPr lang="en-US" sz="4000" dirty="0">
                <a:solidFill>
                  <a:srgbClr val="746558"/>
                </a:solidFill>
                <a:latin typeface="Times New Roman" panose="02020603050405020304" pitchFamily="18" charset="0"/>
                <a:ea typeface="Gelasio Semi Bold" pitchFamily="34" charset="-122"/>
                <a:cs typeface="Times New Roman" panose="02020603050405020304" pitchFamily="18" charset="0"/>
              </a:rPr>
              <a:t>1</a:t>
            </a:r>
            <a:endParaRPr lang="en-US" sz="4000" dirty="0">
              <a:latin typeface="Times New Roman" panose="02020603050405020304" pitchFamily="18" charset="0"/>
              <a:cs typeface="Times New Roman" panose="02020603050405020304" pitchFamily="18" charset="0"/>
            </a:endParaRPr>
          </a:p>
        </p:txBody>
      </p:sp>
      <p:sp>
        <p:nvSpPr>
          <p:cNvPr id="7" name="Text 4"/>
          <p:cNvSpPr/>
          <p:nvPr/>
        </p:nvSpPr>
        <p:spPr>
          <a:xfrm>
            <a:off x="12422238" y="3236714"/>
            <a:ext cx="3544044" cy="442913"/>
          </a:xfrm>
          <a:prstGeom prst="rect">
            <a:avLst/>
          </a:prstGeom>
          <a:noFill/>
          <a:ln/>
        </p:spPr>
        <p:txBody>
          <a:bodyPr wrap="none" lIns="0" tIns="0" rIns="0" bIns="0" rtlCol="0" anchor="t"/>
          <a:lstStyle/>
          <a:p>
            <a:pPr>
              <a:lnSpc>
                <a:spcPts val="3438"/>
              </a:lnSpc>
            </a:pPr>
            <a:r>
              <a:rPr lang="en-US" sz="3200" b="1" dirty="0">
                <a:solidFill>
                  <a:srgbClr val="746558"/>
                </a:solidFill>
                <a:latin typeface="Times New Roman" panose="02020603050405020304" pitchFamily="18" charset="0"/>
                <a:ea typeface="Gelasio Semi Bold" pitchFamily="34" charset="-122"/>
                <a:cs typeface="Times New Roman" panose="02020603050405020304" pitchFamily="18" charset="0"/>
              </a:rPr>
              <a:t>Quản Lý Giao Tiếp</a:t>
            </a:r>
            <a:endParaRPr lang="en-US" sz="3200" b="1" dirty="0">
              <a:latin typeface="Times New Roman" panose="02020603050405020304" pitchFamily="18" charset="0"/>
              <a:cs typeface="Times New Roman" panose="02020603050405020304" pitchFamily="18" charset="0"/>
            </a:endParaRPr>
          </a:p>
        </p:txBody>
      </p:sp>
      <p:sp>
        <p:nvSpPr>
          <p:cNvPr id="8" name="Text 5"/>
          <p:cNvSpPr/>
          <p:nvPr/>
        </p:nvSpPr>
        <p:spPr>
          <a:xfrm>
            <a:off x="12422238" y="3849737"/>
            <a:ext cx="4873526" cy="1814513"/>
          </a:xfrm>
          <a:prstGeom prst="rect">
            <a:avLst/>
          </a:prstGeom>
          <a:noFill/>
          <a:ln/>
        </p:spPr>
        <p:txBody>
          <a:bodyPr wrap="square" lIns="0" tIns="0" rIns="0" bIns="0" rtlCol="0" anchor="t"/>
          <a:lstStyle/>
          <a:p>
            <a:pPr>
              <a:lnSpc>
                <a:spcPts val="3563"/>
              </a:lnSpc>
            </a:pPr>
            <a:r>
              <a:rPr lang="en-US" sz="2800" dirty="0">
                <a:solidFill>
                  <a:srgbClr val="746558"/>
                </a:solidFill>
                <a:latin typeface="Times New Roman" panose="02020603050405020304" pitchFamily="18" charset="0"/>
                <a:ea typeface="Gelasio" pitchFamily="34" charset="-122"/>
                <a:cs typeface="Times New Roman" panose="02020603050405020304" pitchFamily="18" charset="0"/>
              </a:rPr>
              <a:t>Controller giúp quản lý việc giao tiếp với các bus như SAS hoặc SATA, thực hiện các tác vụ như xử lý lỗi và lưu trữ bộ nhớ đệm.</a:t>
            </a:r>
            <a:endParaRPr lang="en-US" sz="280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6290817" y="3016896"/>
            <a:ext cx="5706219" cy="5706219"/>
          </a:xfrm>
          <a:prstGeom prst="rect">
            <a:avLst/>
          </a:prstGeom>
        </p:spPr>
      </p:pic>
      <p:sp>
        <p:nvSpPr>
          <p:cNvPr id="10" name="Text 6"/>
          <p:cNvSpPr/>
          <p:nvPr/>
        </p:nvSpPr>
        <p:spPr>
          <a:xfrm>
            <a:off x="10212884" y="4072533"/>
            <a:ext cx="424160" cy="530275"/>
          </a:xfrm>
          <a:prstGeom prst="rect">
            <a:avLst/>
          </a:prstGeom>
          <a:noFill/>
          <a:ln/>
        </p:spPr>
        <p:txBody>
          <a:bodyPr wrap="none" lIns="0" tIns="0" rIns="0" bIns="0" rtlCol="0" anchor="t"/>
          <a:lstStyle/>
          <a:p>
            <a:pPr>
              <a:lnSpc>
                <a:spcPts val="5313"/>
              </a:lnSpc>
            </a:pPr>
            <a:r>
              <a:rPr lang="en-US" sz="4000" dirty="0">
                <a:solidFill>
                  <a:srgbClr val="746558"/>
                </a:solidFill>
                <a:latin typeface="Times New Roman" panose="02020603050405020304" pitchFamily="18" charset="0"/>
                <a:ea typeface="Gelasio Semi Bold" pitchFamily="34" charset="-122"/>
                <a:cs typeface="Times New Roman" panose="02020603050405020304" pitchFamily="18" charset="0"/>
              </a:rPr>
              <a:t>2</a:t>
            </a:r>
            <a:endParaRPr lang="en-US" sz="4000" dirty="0">
              <a:latin typeface="Times New Roman" panose="02020603050405020304" pitchFamily="18" charset="0"/>
              <a:cs typeface="Times New Roman" panose="02020603050405020304" pitchFamily="18" charset="0"/>
            </a:endParaRPr>
          </a:p>
        </p:txBody>
      </p:sp>
      <p:sp>
        <p:nvSpPr>
          <p:cNvPr id="11" name="Text 7"/>
          <p:cNvSpPr/>
          <p:nvPr/>
        </p:nvSpPr>
        <p:spPr>
          <a:xfrm>
            <a:off x="12422238" y="6529239"/>
            <a:ext cx="3544044" cy="442913"/>
          </a:xfrm>
          <a:prstGeom prst="rect">
            <a:avLst/>
          </a:prstGeom>
          <a:noFill/>
          <a:ln/>
        </p:spPr>
        <p:txBody>
          <a:bodyPr wrap="none" lIns="0" tIns="0" rIns="0" bIns="0" rtlCol="0" anchor="t"/>
          <a:lstStyle/>
          <a:p>
            <a:pPr>
              <a:lnSpc>
                <a:spcPts val="3438"/>
              </a:lnSpc>
            </a:pPr>
            <a:r>
              <a:rPr lang="en-US" sz="3200" b="1" dirty="0">
                <a:solidFill>
                  <a:srgbClr val="746558"/>
                </a:solidFill>
                <a:latin typeface="Times New Roman" panose="02020603050405020304" pitchFamily="18" charset="0"/>
                <a:ea typeface="Gelasio Semi Bold" pitchFamily="34" charset="-122"/>
                <a:cs typeface="Times New Roman" panose="02020603050405020304" pitchFamily="18" charset="0"/>
              </a:rPr>
              <a:t>Tích Hợp</a:t>
            </a:r>
            <a:endParaRPr lang="en-US" sz="3200" b="1" dirty="0">
              <a:latin typeface="Times New Roman" panose="02020603050405020304" pitchFamily="18" charset="0"/>
              <a:cs typeface="Times New Roman" panose="02020603050405020304" pitchFamily="18" charset="0"/>
            </a:endParaRPr>
          </a:p>
        </p:txBody>
      </p:sp>
      <p:sp>
        <p:nvSpPr>
          <p:cNvPr id="12" name="Text 8"/>
          <p:cNvSpPr/>
          <p:nvPr/>
        </p:nvSpPr>
        <p:spPr>
          <a:xfrm>
            <a:off x="12422238" y="7142261"/>
            <a:ext cx="4873526" cy="1360885"/>
          </a:xfrm>
          <a:prstGeom prst="rect">
            <a:avLst/>
          </a:prstGeom>
          <a:noFill/>
          <a:ln/>
        </p:spPr>
        <p:txBody>
          <a:bodyPr wrap="square" lIns="0" tIns="0" rIns="0" bIns="0" rtlCol="0" anchor="t"/>
          <a:lstStyle/>
          <a:p>
            <a:pPr>
              <a:lnSpc>
                <a:spcPts val="3563"/>
              </a:lnSpc>
            </a:pPr>
            <a:r>
              <a:rPr lang="en-US" sz="2800" dirty="0">
                <a:solidFill>
                  <a:srgbClr val="746558"/>
                </a:solidFill>
                <a:latin typeface="Times New Roman" panose="02020603050405020304" pitchFamily="18" charset="0"/>
                <a:ea typeface="Gelasio" pitchFamily="34" charset="-122"/>
                <a:cs typeface="Times New Roman" panose="02020603050405020304" pitchFamily="18" charset="0"/>
              </a:rPr>
              <a:t>Nhiều thiết bị, như ổ đĩa cứng, có một controller tích hợp bên trong để tối ưu hiệu suất.</a:t>
            </a:r>
            <a:endParaRPr lang="en-US" sz="2800" dirty="0">
              <a:latin typeface="Times New Roman" panose="02020603050405020304" pitchFamily="18" charset="0"/>
              <a:cs typeface="Times New Roman" panose="02020603050405020304" pitchFamily="18" charset="0"/>
            </a:endParaRPr>
          </a:p>
        </p:txBody>
      </p:sp>
      <p:pic>
        <p:nvPicPr>
          <p:cNvPr id="13" name="Image 2" descr="preencoded.png"/>
          <p:cNvPicPr>
            <a:picLocks noChangeAspect="1"/>
          </p:cNvPicPr>
          <p:nvPr/>
        </p:nvPicPr>
        <p:blipFill>
          <a:blip r:embed="rId5"/>
          <a:stretch>
            <a:fillRect/>
          </a:stretch>
        </p:blipFill>
        <p:spPr>
          <a:xfrm>
            <a:off x="6290817" y="3016896"/>
            <a:ext cx="5706219" cy="5706219"/>
          </a:xfrm>
          <a:prstGeom prst="rect">
            <a:avLst/>
          </a:prstGeom>
        </p:spPr>
      </p:pic>
      <p:sp>
        <p:nvSpPr>
          <p:cNvPr id="14" name="Text 9"/>
          <p:cNvSpPr/>
          <p:nvPr/>
        </p:nvSpPr>
        <p:spPr>
          <a:xfrm>
            <a:off x="9618166" y="7480250"/>
            <a:ext cx="424160" cy="530275"/>
          </a:xfrm>
          <a:prstGeom prst="rect">
            <a:avLst/>
          </a:prstGeom>
          <a:noFill/>
          <a:ln/>
        </p:spPr>
        <p:txBody>
          <a:bodyPr wrap="none" lIns="0" tIns="0" rIns="0" bIns="0" rtlCol="0" anchor="t"/>
          <a:lstStyle/>
          <a:p>
            <a:pPr>
              <a:lnSpc>
                <a:spcPts val="5313"/>
              </a:lnSpc>
            </a:pPr>
            <a:r>
              <a:rPr lang="en-US" sz="4000" dirty="0">
                <a:solidFill>
                  <a:srgbClr val="746558"/>
                </a:solidFill>
                <a:latin typeface="Times New Roman" panose="02020603050405020304" pitchFamily="18" charset="0"/>
                <a:ea typeface="Gelasio Semi Bold" pitchFamily="34" charset="-122"/>
                <a:cs typeface="Times New Roman" panose="02020603050405020304" pitchFamily="18" charset="0"/>
              </a:rPr>
              <a:t>3</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6725" y="949673"/>
            <a:ext cx="16414551" cy="1672829"/>
          </a:xfrm>
          <a:prstGeom prst="rect">
            <a:avLst/>
          </a:prstGeom>
          <a:noFill/>
          <a:ln/>
        </p:spPr>
        <p:txBody>
          <a:bodyPr wrap="square" lIns="0" tIns="0" rIns="0" bIns="0" rtlCol="0" anchor="t"/>
          <a:lstStyle/>
          <a:p>
            <a:pPr>
              <a:lnSpc>
                <a:spcPts val="6563"/>
              </a:lnSpc>
            </a:pPr>
            <a:r>
              <a:rPr lang="en-US" sz="4800" b="1" dirty="0" err="1">
                <a:latin typeface="Gelasio Semi Bold" pitchFamily="34" charset="0"/>
                <a:ea typeface="Gelasio Semi Bold" pitchFamily="34" charset="-122"/>
                <a:cs typeface="Gelasio Semi Bold" pitchFamily="34" charset="-120"/>
              </a:rPr>
              <a:t>IV.Memory</a:t>
            </a:r>
            <a:r>
              <a:rPr lang="en-US" sz="4800" b="1" dirty="0">
                <a:latin typeface="Gelasio Semi Bold" pitchFamily="34" charset="0"/>
                <a:ea typeface="Gelasio Semi Bold" pitchFamily="34" charset="-122"/>
                <a:cs typeface="Gelasio Semi Bold" pitchFamily="34" charset="-120"/>
              </a:rPr>
              <a:t>-Mapped I/O: Giao Tiếp Thông Qua Bộ Nhớ</a:t>
            </a:r>
            <a:endParaRPr lang="en-US" sz="4800" b="1" dirty="0"/>
          </a:p>
        </p:txBody>
      </p:sp>
      <p:sp>
        <p:nvSpPr>
          <p:cNvPr id="3" name="Shape 1"/>
          <p:cNvSpPr/>
          <p:nvPr/>
        </p:nvSpPr>
        <p:spPr>
          <a:xfrm>
            <a:off x="936724" y="3157836"/>
            <a:ext cx="2735610" cy="1970634"/>
          </a:xfrm>
          <a:prstGeom prst="roundRect">
            <a:avLst>
              <a:gd name="adj" fmla="val 2037"/>
            </a:avLst>
          </a:prstGeom>
          <a:solidFill>
            <a:srgbClr val="EEE8DD"/>
          </a:solidFill>
          <a:ln/>
        </p:spPr>
        <p:txBody>
          <a:bodyPr/>
          <a:lstStyle/>
          <a:p>
            <a:endParaRPr lang="vi-VN"/>
          </a:p>
        </p:txBody>
      </p:sp>
      <p:sp>
        <p:nvSpPr>
          <p:cNvPr id="4" name="Text 2"/>
          <p:cNvSpPr/>
          <p:nvPr/>
        </p:nvSpPr>
        <p:spPr>
          <a:xfrm>
            <a:off x="2116337" y="3907930"/>
            <a:ext cx="376386" cy="470446"/>
          </a:xfrm>
          <a:prstGeom prst="rect">
            <a:avLst/>
          </a:prstGeom>
          <a:noFill/>
          <a:ln/>
        </p:spPr>
        <p:txBody>
          <a:bodyPr wrap="none" lIns="0" tIns="0" rIns="0" bIns="0" rtlCol="0" anchor="t"/>
          <a:lstStyle/>
          <a:p>
            <a:pPr algn="ctr">
              <a:lnSpc>
                <a:spcPts val="4688"/>
              </a:lnSpc>
            </a:pPr>
            <a:r>
              <a:rPr lang="en-US" sz="3600" dirty="0">
                <a:latin typeface="Gelasio Semi Bold" pitchFamily="34" charset="0"/>
                <a:ea typeface="Gelasio Semi Bold" pitchFamily="34" charset="-122"/>
                <a:cs typeface="Gelasio Semi Bold" pitchFamily="34" charset="-120"/>
              </a:rPr>
              <a:t>1</a:t>
            </a:r>
            <a:endParaRPr lang="en-US" sz="3600" dirty="0"/>
          </a:p>
        </p:txBody>
      </p:sp>
      <p:sp>
        <p:nvSpPr>
          <p:cNvPr id="5" name="Text 3"/>
          <p:cNvSpPr/>
          <p:nvPr/>
        </p:nvSpPr>
        <p:spPr>
          <a:xfrm>
            <a:off x="3939927" y="3425429"/>
            <a:ext cx="3503563" cy="418208"/>
          </a:xfrm>
          <a:prstGeom prst="rect">
            <a:avLst/>
          </a:prstGeom>
          <a:noFill/>
          <a:ln/>
        </p:spPr>
        <p:txBody>
          <a:bodyPr wrap="none" lIns="0" tIns="0" rIns="0" bIns="0" rtlCol="0" anchor="t"/>
          <a:lstStyle/>
          <a:p>
            <a:pPr>
              <a:lnSpc>
                <a:spcPts val="3250"/>
              </a:lnSpc>
            </a:pPr>
            <a:r>
              <a:rPr lang="en-US" sz="3200" b="1" dirty="0">
                <a:latin typeface="Gelasio Semi Bold" pitchFamily="34" charset="0"/>
                <a:ea typeface="Gelasio Semi Bold" pitchFamily="34" charset="-122"/>
                <a:cs typeface="Gelasio Semi Bold" pitchFamily="34" charset="-120"/>
              </a:rPr>
              <a:t>Memory-Mapped I/O</a:t>
            </a:r>
            <a:endParaRPr lang="en-US" sz="3200" b="1" dirty="0"/>
          </a:p>
        </p:txBody>
      </p:sp>
      <p:sp>
        <p:nvSpPr>
          <p:cNvPr id="6" name="Text 4"/>
          <p:cNvSpPr/>
          <p:nvPr/>
        </p:nvSpPr>
        <p:spPr>
          <a:xfrm>
            <a:off x="3939928" y="4004221"/>
            <a:ext cx="13143756" cy="856655"/>
          </a:xfrm>
          <a:prstGeom prst="rect">
            <a:avLst/>
          </a:prstGeom>
          <a:noFill/>
          <a:ln/>
        </p:spPr>
        <p:txBody>
          <a:bodyPr wrap="square" lIns="0" tIns="0" rIns="0" bIns="0" rtlCol="0" anchor="t"/>
          <a:lstStyle/>
          <a:p>
            <a:pPr>
              <a:lnSpc>
                <a:spcPts val="3313"/>
              </a:lnSpc>
            </a:pPr>
            <a:r>
              <a:rPr lang="en-US" sz="2400" dirty="0">
                <a:latin typeface="Gelasio" pitchFamily="34" charset="0"/>
                <a:ea typeface="Gelasio" pitchFamily="34" charset="-122"/>
                <a:cs typeface="Gelasio" pitchFamily="34" charset="-120"/>
              </a:rPr>
              <a:t>Memory-Mapped I/O là phương thức giao tiếp giữa CPU và bộ điều khiển thiết bị thông qua bộ nhớ, giúp đơn giản hóa và tăng tốc quá trình giao tiếp.</a:t>
            </a:r>
            <a:endParaRPr lang="en-US" sz="2400" dirty="0"/>
          </a:p>
        </p:txBody>
      </p:sp>
      <p:sp>
        <p:nvSpPr>
          <p:cNvPr id="7" name="Shape 5"/>
          <p:cNvSpPr/>
          <p:nvPr/>
        </p:nvSpPr>
        <p:spPr>
          <a:xfrm>
            <a:off x="3806131" y="5109419"/>
            <a:ext cx="13411349" cy="19050"/>
          </a:xfrm>
          <a:prstGeom prst="roundRect">
            <a:avLst>
              <a:gd name="adj" fmla="val 210766"/>
            </a:avLst>
          </a:prstGeom>
          <a:solidFill>
            <a:srgbClr val="D4CEC3"/>
          </a:solidFill>
          <a:ln/>
        </p:spPr>
        <p:txBody>
          <a:bodyPr/>
          <a:lstStyle/>
          <a:p>
            <a:endParaRPr lang="vi-VN"/>
          </a:p>
        </p:txBody>
      </p:sp>
      <p:sp>
        <p:nvSpPr>
          <p:cNvPr id="8" name="Shape 6"/>
          <p:cNvSpPr/>
          <p:nvPr/>
        </p:nvSpPr>
        <p:spPr>
          <a:xfrm>
            <a:off x="936724" y="5262266"/>
            <a:ext cx="5471369" cy="1970634"/>
          </a:xfrm>
          <a:prstGeom prst="roundRect">
            <a:avLst>
              <a:gd name="adj" fmla="val 2037"/>
            </a:avLst>
          </a:prstGeom>
          <a:solidFill>
            <a:srgbClr val="EEE8DD"/>
          </a:solidFill>
          <a:ln/>
        </p:spPr>
        <p:txBody>
          <a:bodyPr/>
          <a:lstStyle/>
          <a:p>
            <a:endParaRPr lang="vi-VN"/>
          </a:p>
        </p:txBody>
      </p:sp>
      <p:sp>
        <p:nvSpPr>
          <p:cNvPr id="9" name="Text 7"/>
          <p:cNvSpPr/>
          <p:nvPr/>
        </p:nvSpPr>
        <p:spPr>
          <a:xfrm>
            <a:off x="3484216" y="6012360"/>
            <a:ext cx="376386" cy="470446"/>
          </a:xfrm>
          <a:prstGeom prst="rect">
            <a:avLst/>
          </a:prstGeom>
          <a:noFill/>
          <a:ln/>
        </p:spPr>
        <p:txBody>
          <a:bodyPr wrap="none" lIns="0" tIns="0" rIns="0" bIns="0" rtlCol="0" anchor="t"/>
          <a:lstStyle/>
          <a:p>
            <a:pPr algn="ctr">
              <a:lnSpc>
                <a:spcPts val="4688"/>
              </a:lnSpc>
            </a:pPr>
            <a:r>
              <a:rPr lang="en-US" sz="3600" dirty="0">
                <a:latin typeface="Gelasio Semi Bold" pitchFamily="34" charset="0"/>
                <a:ea typeface="Gelasio Semi Bold" pitchFamily="34" charset="-122"/>
                <a:cs typeface="Gelasio Semi Bold" pitchFamily="34" charset="-120"/>
              </a:rPr>
              <a:t>2</a:t>
            </a:r>
            <a:endParaRPr lang="en-US" sz="3600" dirty="0"/>
          </a:p>
        </p:txBody>
      </p:sp>
      <p:sp>
        <p:nvSpPr>
          <p:cNvPr id="10" name="Text 8"/>
          <p:cNvSpPr/>
          <p:nvPr/>
        </p:nvSpPr>
        <p:spPr>
          <a:xfrm>
            <a:off x="6675686" y="5529857"/>
            <a:ext cx="3682604" cy="418208"/>
          </a:xfrm>
          <a:prstGeom prst="rect">
            <a:avLst/>
          </a:prstGeom>
          <a:noFill/>
          <a:ln/>
        </p:spPr>
        <p:txBody>
          <a:bodyPr wrap="none" lIns="0" tIns="0" rIns="0" bIns="0" rtlCol="0" anchor="t"/>
          <a:lstStyle/>
          <a:p>
            <a:pPr>
              <a:lnSpc>
                <a:spcPts val="3250"/>
              </a:lnSpc>
            </a:pPr>
            <a:r>
              <a:rPr lang="en-US" sz="3200" b="1" dirty="0">
                <a:latin typeface="Gelasio Semi Bold" pitchFamily="34" charset="0"/>
                <a:ea typeface="Gelasio Semi Bold" pitchFamily="34" charset="-122"/>
                <a:cs typeface="Gelasio Semi Bold" pitchFamily="34" charset="-120"/>
              </a:rPr>
              <a:t>Thanh Ghi Điều Khiển</a:t>
            </a:r>
            <a:endParaRPr lang="en-US" sz="3200" b="1" dirty="0"/>
          </a:p>
        </p:txBody>
      </p:sp>
      <p:sp>
        <p:nvSpPr>
          <p:cNvPr id="11" name="Text 9"/>
          <p:cNvSpPr/>
          <p:nvPr/>
        </p:nvSpPr>
        <p:spPr>
          <a:xfrm>
            <a:off x="6675685" y="5948066"/>
            <a:ext cx="10407998" cy="1017240"/>
          </a:xfrm>
          <a:prstGeom prst="rect">
            <a:avLst/>
          </a:prstGeom>
          <a:noFill/>
          <a:ln/>
        </p:spPr>
        <p:txBody>
          <a:bodyPr wrap="square" lIns="0" tIns="0" rIns="0" bIns="0" rtlCol="0" anchor="t"/>
          <a:lstStyle/>
          <a:p>
            <a:pPr>
              <a:lnSpc>
                <a:spcPts val="3313"/>
              </a:lnSpc>
            </a:pPr>
            <a:r>
              <a:rPr lang="en-US" sz="2400" dirty="0">
                <a:latin typeface="Gelasio" pitchFamily="34" charset="0"/>
                <a:ea typeface="Gelasio" pitchFamily="34" charset="-122"/>
                <a:cs typeface="Gelasio" pitchFamily="34" charset="-120"/>
              </a:rPr>
              <a:t>CPU giao tiếp với bộ điều khiển bằng cách đọc và ghi vào các thanh ghi này, thông qua các lệnh chuẩn để truy cập vào các thanh ghi điều khiển trong không gian bộ nhớ.</a:t>
            </a:r>
            <a:endParaRPr lang="en-US" sz="2400" dirty="0"/>
          </a:p>
        </p:txBody>
      </p:sp>
      <p:sp>
        <p:nvSpPr>
          <p:cNvPr id="12" name="Shape 10"/>
          <p:cNvSpPr/>
          <p:nvPr/>
        </p:nvSpPr>
        <p:spPr>
          <a:xfrm>
            <a:off x="6541889" y="7213848"/>
            <a:ext cx="10675590" cy="19050"/>
          </a:xfrm>
          <a:prstGeom prst="roundRect">
            <a:avLst>
              <a:gd name="adj" fmla="val 210766"/>
            </a:avLst>
          </a:prstGeom>
          <a:solidFill>
            <a:srgbClr val="D4CEC3"/>
          </a:solidFill>
          <a:ln/>
        </p:spPr>
        <p:txBody>
          <a:bodyPr/>
          <a:lstStyle/>
          <a:p>
            <a:endParaRPr lang="vi-VN"/>
          </a:p>
        </p:txBody>
      </p:sp>
      <p:sp>
        <p:nvSpPr>
          <p:cNvPr id="13" name="Shape 11"/>
          <p:cNvSpPr/>
          <p:nvPr/>
        </p:nvSpPr>
        <p:spPr>
          <a:xfrm>
            <a:off x="936725" y="7366696"/>
            <a:ext cx="8207276" cy="1970634"/>
          </a:xfrm>
          <a:prstGeom prst="roundRect">
            <a:avLst>
              <a:gd name="adj" fmla="val 2037"/>
            </a:avLst>
          </a:prstGeom>
          <a:solidFill>
            <a:srgbClr val="EEE8DD"/>
          </a:solidFill>
          <a:ln/>
        </p:spPr>
        <p:txBody>
          <a:bodyPr/>
          <a:lstStyle/>
          <a:p>
            <a:endParaRPr lang="vi-VN"/>
          </a:p>
        </p:txBody>
      </p:sp>
      <p:sp>
        <p:nvSpPr>
          <p:cNvPr id="14" name="Text 12"/>
          <p:cNvSpPr/>
          <p:nvPr/>
        </p:nvSpPr>
        <p:spPr>
          <a:xfrm>
            <a:off x="4852096" y="8116790"/>
            <a:ext cx="376386" cy="470446"/>
          </a:xfrm>
          <a:prstGeom prst="rect">
            <a:avLst/>
          </a:prstGeom>
          <a:noFill/>
          <a:ln/>
        </p:spPr>
        <p:txBody>
          <a:bodyPr wrap="none" lIns="0" tIns="0" rIns="0" bIns="0" rtlCol="0" anchor="t"/>
          <a:lstStyle/>
          <a:p>
            <a:pPr algn="ctr">
              <a:lnSpc>
                <a:spcPts val="4688"/>
              </a:lnSpc>
            </a:pPr>
            <a:r>
              <a:rPr lang="en-US" sz="3600" dirty="0">
                <a:latin typeface="Gelasio Semi Bold" pitchFamily="34" charset="0"/>
                <a:ea typeface="Gelasio Semi Bold" pitchFamily="34" charset="-122"/>
                <a:cs typeface="Gelasio Semi Bold" pitchFamily="34" charset="-120"/>
              </a:rPr>
              <a:t>3</a:t>
            </a:r>
            <a:endParaRPr lang="en-US" sz="3600" dirty="0"/>
          </a:p>
        </p:txBody>
      </p:sp>
      <p:sp>
        <p:nvSpPr>
          <p:cNvPr id="15" name="Text 13"/>
          <p:cNvSpPr/>
          <p:nvPr/>
        </p:nvSpPr>
        <p:spPr>
          <a:xfrm>
            <a:off x="9411593" y="7634287"/>
            <a:ext cx="3345805" cy="418208"/>
          </a:xfrm>
          <a:prstGeom prst="rect">
            <a:avLst/>
          </a:prstGeom>
          <a:noFill/>
          <a:ln/>
        </p:spPr>
        <p:txBody>
          <a:bodyPr wrap="none" lIns="0" tIns="0" rIns="0" bIns="0" rtlCol="0" anchor="t"/>
          <a:lstStyle/>
          <a:p>
            <a:pPr>
              <a:lnSpc>
                <a:spcPts val="3250"/>
              </a:lnSpc>
            </a:pPr>
            <a:r>
              <a:rPr lang="en-US" sz="3200" b="1" dirty="0">
                <a:latin typeface="Gelasio Semi Bold" pitchFamily="34" charset="0"/>
                <a:ea typeface="Gelasio Semi Bold" pitchFamily="34" charset="-122"/>
                <a:cs typeface="Gelasio Semi Bold" pitchFamily="34" charset="-120"/>
              </a:rPr>
              <a:t>Ví Dụ</a:t>
            </a:r>
            <a:endParaRPr lang="en-US" sz="3200" b="1" dirty="0"/>
          </a:p>
        </p:txBody>
      </p:sp>
      <p:sp>
        <p:nvSpPr>
          <p:cNvPr id="16" name="Text 14"/>
          <p:cNvSpPr/>
          <p:nvPr/>
        </p:nvSpPr>
        <p:spPr>
          <a:xfrm>
            <a:off x="9411593" y="8213080"/>
            <a:ext cx="7672090" cy="1124247"/>
          </a:xfrm>
          <a:prstGeom prst="rect">
            <a:avLst/>
          </a:prstGeom>
          <a:noFill/>
          <a:ln/>
        </p:spPr>
        <p:txBody>
          <a:bodyPr wrap="square" lIns="0" tIns="0" rIns="0" bIns="0" rtlCol="0" anchor="t"/>
          <a:lstStyle/>
          <a:p>
            <a:r>
              <a:rPr lang="en-US" sz="2400" dirty="0">
                <a:latin typeface="Gelasio" pitchFamily="34" charset="0"/>
                <a:ea typeface="Gelasio" pitchFamily="34" charset="-122"/>
                <a:cs typeface="Gelasio" pitchFamily="34" charset="-120"/>
              </a:rPr>
              <a:t>Các cổng I/O của controller đồ họa giúp điều khiển màn hình, và vùng bộ nhớ ánh xạ lưu trữ nội dung </a:t>
            </a:r>
            <a:r>
              <a:rPr lang="en-US" sz="2400" dirty="0" err="1">
                <a:latin typeface="Gelasio" pitchFamily="34" charset="0"/>
                <a:ea typeface="Gelasio" pitchFamily="34" charset="-122"/>
                <a:cs typeface="Gelasio" pitchFamily="34" charset="-120"/>
              </a:rPr>
              <a:t>màn</a:t>
            </a:r>
            <a:r>
              <a:rPr lang="en-US" sz="2400" dirty="0">
                <a:latin typeface="Gelasio" pitchFamily="34" charset="0"/>
                <a:ea typeface="Gelasio" pitchFamily="34" charset="-122"/>
                <a:cs typeface="Gelasio" pitchFamily="34" charset="-120"/>
              </a:rPr>
              <a:t> </a:t>
            </a:r>
            <a:r>
              <a:rPr lang="en-US" sz="2400" dirty="0" err="1">
                <a:latin typeface="Gelasio" pitchFamily="34" charset="0"/>
                <a:ea typeface="Gelasio" pitchFamily="34" charset="-122"/>
                <a:cs typeface="Gelasio" pitchFamily="34" charset="-120"/>
              </a:rPr>
              <a:t>hình,</a:t>
            </a:r>
            <a:r>
              <a:rPr lang="en-US" sz="2400" kern="100" dirty="0" err="1">
                <a:effectLst/>
                <a:latin typeface="Gelasio" panose="020B0604020202020204" charset="0"/>
                <a:ea typeface="Calibri" panose="020F0502020204030204" pitchFamily="34" charset="0"/>
                <a:cs typeface="Gelasio" panose="020B0604020202020204" charset="0"/>
              </a:rPr>
              <a:t>và</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khi</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dữ</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liệu</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được</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ghi</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vào</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bộ</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điều</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khiển</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sẽ</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tạo</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ra</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hình</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ảnh</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trên</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màn</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hình</a:t>
            </a:r>
            <a:r>
              <a:rPr lang="en-US" sz="2400" kern="100" dirty="0">
                <a:effectLst/>
                <a:latin typeface="Gelasio" panose="020B0604020202020204" charset="0"/>
                <a:ea typeface="Calibri" panose="020F0502020204030204" pitchFamily="34" charset="0"/>
                <a:cs typeface="Gelasio" panose="020B0604020202020204" charset="0"/>
              </a:rPr>
              <a:t>.</a:t>
            </a:r>
          </a:p>
          <a:p>
            <a:pPr>
              <a:lnSpc>
                <a:spcPts val="3313"/>
              </a:lnSpc>
            </a:pPr>
            <a:endParaRPr lang="en-US" sz="2800" dirty="0"/>
          </a:p>
        </p:txBody>
      </p:sp>
      <p:pic>
        <p:nvPicPr>
          <p:cNvPr id="18" name="Picture 17">
            <a:extLst>
              <a:ext uri="{FF2B5EF4-FFF2-40B4-BE49-F238E27FC236}">
                <a16:creationId xmlns:a16="http://schemas.microsoft.com/office/drawing/2014/main" id="{DD87FB23-1AAB-5998-7826-794389D3867B}"/>
              </a:ext>
            </a:extLst>
          </p:cNvPr>
          <p:cNvPicPr>
            <a:picLocks noChangeAspect="1"/>
          </p:cNvPicPr>
          <p:nvPr/>
        </p:nvPicPr>
        <p:blipFill>
          <a:blip r:embed="rId3"/>
          <a:stretch>
            <a:fillRect/>
          </a:stretch>
        </p:blipFill>
        <p:spPr>
          <a:xfrm>
            <a:off x="15857862" y="9715500"/>
            <a:ext cx="2430138" cy="4713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6725" y="949673"/>
            <a:ext cx="16414551" cy="1672829"/>
          </a:xfrm>
          <a:prstGeom prst="rect">
            <a:avLst/>
          </a:prstGeom>
          <a:noFill/>
          <a:ln/>
        </p:spPr>
        <p:txBody>
          <a:bodyPr wrap="square" lIns="0" tIns="0" rIns="0" bIns="0" rtlCol="0" anchor="t"/>
          <a:lstStyle/>
          <a:p>
            <a:pPr>
              <a:lnSpc>
                <a:spcPts val="6563"/>
              </a:lnSpc>
            </a:pPr>
            <a:r>
              <a:rPr lang="en-US" sz="5400" b="1" dirty="0" err="1">
                <a:latin typeface="Times New Roman" panose="02020603050405020304" pitchFamily="18" charset="0"/>
                <a:ea typeface="Gelasio Semi Bold" pitchFamily="34" charset="-122"/>
                <a:cs typeface="Times New Roman" panose="02020603050405020304" pitchFamily="18" charset="0"/>
              </a:rPr>
              <a:t>IV.Memory</a:t>
            </a:r>
            <a:r>
              <a:rPr lang="en-US" sz="5400" b="1" dirty="0">
                <a:latin typeface="Times New Roman" panose="02020603050405020304" pitchFamily="18" charset="0"/>
                <a:ea typeface="Gelasio Semi Bold" pitchFamily="34" charset="-122"/>
                <a:cs typeface="Times New Roman" panose="02020603050405020304" pitchFamily="18" charset="0"/>
              </a:rPr>
              <a:t>-Mapped I/O: Giao Tiếp Thông Qua Bộ Nhớ</a:t>
            </a:r>
            <a:endParaRPr lang="en-US" sz="5400" b="1" dirty="0">
              <a:latin typeface="Times New Roman" panose="02020603050405020304" pitchFamily="18" charset="0"/>
              <a:cs typeface="Times New Roman" panose="02020603050405020304" pitchFamily="18" charset="0"/>
            </a:endParaRPr>
          </a:p>
        </p:txBody>
      </p:sp>
      <p:sp>
        <p:nvSpPr>
          <p:cNvPr id="3" name="Shape 1"/>
          <p:cNvSpPr/>
          <p:nvPr/>
        </p:nvSpPr>
        <p:spPr>
          <a:xfrm>
            <a:off x="936724" y="3157836"/>
            <a:ext cx="2735610" cy="1970634"/>
          </a:xfrm>
          <a:prstGeom prst="roundRect">
            <a:avLst>
              <a:gd name="adj" fmla="val 2037"/>
            </a:avLst>
          </a:prstGeom>
          <a:solidFill>
            <a:srgbClr val="EEE8DD"/>
          </a:solidFill>
          <a:ln/>
        </p:spPr>
        <p:txBody>
          <a:bodyPr/>
          <a:lstStyle/>
          <a:p>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2116337" y="3907930"/>
            <a:ext cx="376386" cy="470446"/>
          </a:xfrm>
          <a:prstGeom prst="rect">
            <a:avLst/>
          </a:prstGeom>
          <a:noFill/>
          <a:ln/>
        </p:spPr>
        <p:txBody>
          <a:bodyPr wrap="none" lIns="0" tIns="0" rIns="0" bIns="0" rtlCol="0" anchor="t"/>
          <a:lstStyle/>
          <a:p>
            <a:pPr algn="ctr">
              <a:lnSpc>
                <a:spcPts val="4688"/>
              </a:lnSpc>
            </a:pPr>
            <a:r>
              <a:rPr lang="en-US" sz="3200" dirty="0">
                <a:latin typeface="Times New Roman" panose="02020603050405020304" pitchFamily="18" charset="0"/>
                <a:cs typeface="Times New Roman" panose="02020603050405020304" pitchFamily="18" charset="0"/>
              </a:rPr>
              <a:t>4</a:t>
            </a:r>
          </a:p>
        </p:txBody>
      </p:sp>
      <p:sp>
        <p:nvSpPr>
          <p:cNvPr id="6" name="Text 4"/>
          <p:cNvSpPr/>
          <p:nvPr/>
        </p:nvSpPr>
        <p:spPr>
          <a:xfrm>
            <a:off x="3939928" y="4004221"/>
            <a:ext cx="13143756" cy="856655"/>
          </a:xfrm>
          <a:prstGeom prst="rect">
            <a:avLst/>
          </a:prstGeom>
          <a:noFill/>
          <a:ln/>
        </p:spPr>
        <p:txBody>
          <a:bodyPr wrap="square" lIns="0" tIns="0" rIns="0" bIns="0" rtlCol="0" anchor="t"/>
          <a:lstStyle/>
          <a:p>
            <a:pPr marL="0" indent="0">
              <a:lnSpc>
                <a:spcPts val="2850"/>
              </a:lnSpc>
              <a:buNone/>
            </a:pPr>
            <a:r>
              <a:rPr lang="en-US" sz="2800" dirty="0" err="1">
                <a:latin typeface="Times New Roman" panose="02020603050405020304" pitchFamily="18" charset="0"/>
                <a:ea typeface="Gelasio" pitchFamily="34" charset="-122"/>
                <a:cs typeface="Times New Roman" panose="02020603050405020304" pitchFamily="18" charset="0"/>
              </a:rPr>
              <a:t>Các</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thanh</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ghi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điều</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khiển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thiết</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bị</a:t>
            </a:r>
            <a:r>
              <a:rPr lang="en-US" sz="2800" dirty="0">
                <a:latin typeface="Times New Roman" panose="02020603050405020304" pitchFamily="18" charset="0"/>
                <a:ea typeface="Gelasio" pitchFamily="34" charset="-122"/>
                <a:cs typeface="Times New Roman" panose="02020603050405020304" pitchFamily="18" charset="0"/>
              </a:rPr>
              <a:t> bao </a:t>
            </a:r>
            <a:r>
              <a:rPr lang="en-US" sz="2800" dirty="0" err="1">
                <a:latin typeface="Times New Roman" panose="02020603050405020304" pitchFamily="18" charset="0"/>
                <a:ea typeface="Gelasio" pitchFamily="34" charset="-122"/>
                <a:cs typeface="Times New Roman" panose="02020603050405020304" pitchFamily="18" charset="0"/>
              </a:rPr>
              <a:t>gồm</a:t>
            </a:r>
            <a:r>
              <a:rPr lang="en-US" sz="2800" dirty="0">
                <a:latin typeface="Times New Roman" panose="02020603050405020304" pitchFamily="18" charset="0"/>
                <a:ea typeface="Gelasio" pitchFamily="34" charset="-122"/>
                <a:cs typeface="Times New Roman" panose="02020603050405020304" pitchFamily="18" charset="0"/>
              </a:rPr>
              <a:t> Data-in Register, Data-out Register, Status Register </a:t>
            </a:r>
            <a:r>
              <a:rPr lang="en-US" sz="2800" dirty="0" err="1">
                <a:latin typeface="Times New Roman" panose="02020603050405020304" pitchFamily="18" charset="0"/>
                <a:ea typeface="Gelasio" pitchFamily="34" charset="-122"/>
                <a:cs typeface="Times New Roman" panose="02020603050405020304" pitchFamily="18" charset="0"/>
              </a:rPr>
              <a:t>và</a:t>
            </a:r>
            <a:r>
              <a:rPr lang="en-US" sz="2800" dirty="0">
                <a:latin typeface="Times New Roman" panose="02020603050405020304" pitchFamily="18" charset="0"/>
                <a:ea typeface="Gelasio" pitchFamily="34" charset="-122"/>
                <a:cs typeface="Times New Roman" panose="02020603050405020304" pitchFamily="18" charset="0"/>
              </a:rPr>
              <a:t> Control Register.</a:t>
            </a:r>
            <a:endParaRPr lang="en-US" sz="2800" dirty="0">
              <a:latin typeface="Times New Roman" panose="02020603050405020304" pitchFamily="18" charset="0"/>
              <a:cs typeface="Times New Roman" panose="02020603050405020304" pitchFamily="18" charset="0"/>
            </a:endParaRPr>
          </a:p>
        </p:txBody>
      </p:sp>
      <p:sp>
        <p:nvSpPr>
          <p:cNvPr id="7" name="Shape 5"/>
          <p:cNvSpPr/>
          <p:nvPr/>
        </p:nvSpPr>
        <p:spPr>
          <a:xfrm>
            <a:off x="3806131" y="5109419"/>
            <a:ext cx="13411349" cy="19050"/>
          </a:xfrm>
          <a:prstGeom prst="roundRect">
            <a:avLst>
              <a:gd name="adj" fmla="val 210766"/>
            </a:avLst>
          </a:prstGeom>
          <a:solidFill>
            <a:srgbClr val="D4CEC3"/>
          </a:solidFill>
          <a:ln/>
        </p:spPr>
        <p:txBody>
          <a:bodyPr/>
          <a:lstStyle/>
          <a:p>
            <a:endParaRPr lang="vi-VN"/>
          </a:p>
        </p:txBody>
      </p:sp>
      <p:sp>
        <p:nvSpPr>
          <p:cNvPr id="8" name="Shape 6"/>
          <p:cNvSpPr/>
          <p:nvPr/>
        </p:nvSpPr>
        <p:spPr>
          <a:xfrm>
            <a:off x="936724" y="5262266"/>
            <a:ext cx="5471369" cy="1970634"/>
          </a:xfrm>
          <a:prstGeom prst="roundRect">
            <a:avLst>
              <a:gd name="adj" fmla="val 2037"/>
            </a:avLst>
          </a:prstGeom>
          <a:solidFill>
            <a:srgbClr val="EEE8DD"/>
          </a:solidFill>
          <a:ln/>
        </p:spPr>
        <p:txBody>
          <a:bodyPr/>
          <a:lstStyle/>
          <a:p>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3484216" y="6012360"/>
            <a:ext cx="376386" cy="470446"/>
          </a:xfrm>
          <a:prstGeom prst="rect">
            <a:avLst/>
          </a:prstGeom>
          <a:noFill/>
          <a:ln/>
        </p:spPr>
        <p:txBody>
          <a:bodyPr wrap="none" lIns="0" tIns="0" rIns="0" bIns="0" rtlCol="0" anchor="t"/>
          <a:lstStyle/>
          <a:p>
            <a:pPr algn="ctr">
              <a:lnSpc>
                <a:spcPts val="4688"/>
              </a:lnSpc>
            </a:pPr>
            <a:r>
              <a:rPr lang="en-US" sz="3200" dirty="0">
                <a:latin typeface="Times New Roman" panose="02020603050405020304" pitchFamily="18" charset="0"/>
                <a:cs typeface="Times New Roman" panose="02020603050405020304" pitchFamily="18" charset="0"/>
              </a:rPr>
              <a:t>5</a:t>
            </a:r>
          </a:p>
        </p:txBody>
      </p:sp>
      <p:sp>
        <p:nvSpPr>
          <p:cNvPr id="10" name="Text 8"/>
          <p:cNvSpPr/>
          <p:nvPr/>
        </p:nvSpPr>
        <p:spPr>
          <a:xfrm>
            <a:off x="6675686" y="5529857"/>
            <a:ext cx="3682604" cy="418208"/>
          </a:xfrm>
          <a:prstGeom prst="rect">
            <a:avLst/>
          </a:prstGeom>
          <a:noFill/>
          <a:ln/>
        </p:spPr>
        <p:txBody>
          <a:bodyPr wrap="none" lIns="0" tIns="0" rIns="0" bIns="0" rtlCol="0" anchor="t"/>
          <a:lstStyle/>
          <a:p>
            <a:pPr>
              <a:lnSpc>
                <a:spcPts val="3250"/>
              </a:lnSpc>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FIFO (First In, First Out)</a:t>
            </a:r>
            <a:endParaRPr lang="en-US" sz="4000" dirty="0">
              <a:latin typeface="Times New Roman" panose="02020603050405020304" pitchFamily="18" charset="0"/>
              <a:cs typeface="Times New Roman" panose="02020603050405020304" pitchFamily="18" charset="0"/>
            </a:endParaRPr>
          </a:p>
        </p:txBody>
      </p:sp>
      <p:sp>
        <p:nvSpPr>
          <p:cNvPr id="11" name="Text 9"/>
          <p:cNvSpPr/>
          <p:nvPr/>
        </p:nvSpPr>
        <p:spPr>
          <a:xfrm>
            <a:off x="6675684" y="6108650"/>
            <a:ext cx="10926515" cy="856655"/>
          </a:xfrm>
          <a:prstGeom prst="rect">
            <a:avLst/>
          </a:prstGeom>
          <a:noFill/>
          <a:ln/>
        </p:spPr>
        <p:txBody>
          <a:bodyPr wrap="square" lIns="0" tIns="0" rIns="0" bIns="0" rtlCol="0" anchor="t"/>
          <a:lstStyle/>
          <a:p>
            <a:pPr>
              <a:lnSpc>
                <a:spcPts val="3313"/>
              </a:lnSpc>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FIFO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12" name="Shape 10"/>
          <p:cNvSpPr/>
          <p:nvPr/>
        </p:nvSpPr>
        <p:spPr>
          <a:xfrm>
            <a:off x="6541889" y="7213848"/>
            <a:ext cx="10675590" cy="19050"/>
          </a:xfrm>
          <a:prstGeom prst="roundRect">
            <a:avLst>
              <a:gd name="adj" fmla="val 210766"/>
            </a:avLst>
          </a:prstGeom>
          <a:solidFill>
            <a:srgbClr val="D4CEC3"/>
          </a:solidFill>
          <a:ln/>
        </p:spPr>
        <p:txBody>
          <a:bodyPr/>
          <a:lstStyle/>
          <a:p>
            <a:endParaRPr lang="vi-VN"/>
          </a:p>
        </p:txBody>
      </p:sp>
      <p:sp>
        <p:nvSpPr>
          <p:cNvPr id="13" name="Shape 11"/>
          <p:cNvSpPr/>
          <p:nvPr/>
        </p:nvSpPr>
        <p:spPr>
          <a:xfrm>
            <a:off x="936725" y="7366696"/>
            <a:ext cx="8207276" cy="1970634"/>
          </a:xfrm>
          <a:prstGeom prst="roundRect">
            <a:avLst>
              <a:gd name="adj" fmla="val 2037"/>
            </a:avLst>
          </a:prstGeom>
          <a:solidFill>
            <a:srgbClr val="EEE8DD"/>
          </a:solidFill>
          <a:ln/>
        </p:spPr>
        <p:txBody>
          <a:bodyPr/>
          <a:lstStyle/>
          <a:p>
            <a:endParaRPr lang="vi-VN"/>
          </a:p>
        </p:txBody>
      </p:sp>
      <p:sp>
        <p:nvSpPr>
          <p:cNvPr id="14" name="Text 12"/>
          <p:cNvSpPr/>
          <p:nvPr/>
        </p:nvSpPr>
        <p:spPr>
          <a:xfrm>
            <a:off x="4852096" y="8116790"/>
            <a:ext cx="376386" cy="470446"/>
          </a:xfrm>
          <a:prstGeom prst="rect">
            <a:avLst/>
          </a:prstGeom>
          <a:noFill/>
          <a:ln/>
        </p:spPr>
        <p:txBody>
          <a:bodyPr wrap="none" lIns="0" tIns="0" rIns="0" bIns="0" rtlCol="0" anchor="t"/>
          <a:lstStyle/>
          <a:p>
            <a:pPr algn="ctr">
              <a:lnSpc>
                <a:spcPts val="4688"/>
              </a:lnSpc>
            </a:pPr>
            <a:r>
              <a:rPr lang="en-US" sz="3200" dirty="0">
                <a:latin typeface="Times New Roman" panose="02020603050405020304" pitchFamily="18" charset="0"/>
                <a:cs typeface="Times New Roman" panose="02020603050405020304" pitchFamily="18" charset="0"/>
              </a:rPr>
              <a:t>6</a:t>
            </a:r>
          </a:p>
        </p:txBody>
      </p:sp>
      <p:sp>
        <p:nvSpPr>
          <p:cNvPr id="15" name="Text 13"/>
          <p:cNvSpPr/>
          <p:nvPr/>
        </p:nvSpPr>
        <p:spPr>
          <a:xfrm>
            <a:off x="9411593" y="7634287"/>
            <a:ext cx="3345805" cy="418208"/>
          </a:xfrm>
          <a:prstGeom prst="rect">
            <a:avLst/>
          </a:prstGeom>
          <a:noFill/>
          <a:ln/>
        </p:spPr>
        <p:txBody>
          <a:bodyPr wrap="none" lIns="0" tIns="0" rIns="0" bIns="0" rtlCol="0" anchor="t"/>
          <a:lstStyle/>
          <a:p>
            <a:pPr>
              <a:lnSpc>
                <a:spcPts val="3250"/>
              </a:lnSpc>
            </a:pP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Memory-Mapped I/O</a:t>
            </a:r>
            <a:endParaRPr lang="en-US" sz="4000" dirty="0">
              <a:latin typeface="Times New Roman" panose="02020603050405020304" pitchFamily="18" charset="0"/>
              <a:cs typeface="Times New Roman" panose="02020603050405020304" pitchFamily="18" charset="0"/>
            </a:endParaRPr>
          </a:p>
        </p:txBody>
      </p:sp>
      <p:sp>
        <p:nvSpPr>
          <p:cNvPr id="16" name="Text 14"/>
          <p:cNvSpPr/>
          <p:nvPr/>
        </p:nvSpPr>
        <p:spPr>
          <a:xfrm>
            <a:off x="9411592" y="8213080"/>
            <a:ext cx="8876407" cy="1124247"/>
          </a:xfrm>
          <a:prstGeom prst="rect">
            <a:avLst/>
          </a:prstGeom>
          <a:noFill/>
          <a:ln/>
        </p:spPr>
        <p:txBody>
          <a:bodyPr wrap="square" lIns="0" tIns="0" rIns="0" bIns="0" rtlCol="0" anchor="t"/>
          <a:lstStyle/>
          <a:p>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gi</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thiểu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ễ</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khiển</a:t>
            </a:r>
            <a:endParaRPr lang="en-US" sz="3200" dirty="0">
              <a:latin typeface="Times New Roman" panose="02020603050405020304" pitchFamily="18" charset="0"/>
              <a:cs typeface="Times New Roman" panose="02020603050405020304" pitchFamily="18" charset="0"/>
            </a:endParaRPr>
          </a:p>
        </p:txBody>
      </p:sp>
      <p:sp>
        <p:nvSpPr>
          <p:cNvPr id="17" name="Text 1">
            <a:extLst>
              <a:ext uri="{FF2B5EF4-FFF2-40B4-BE49-F238E27FC236}">
                <a16:creationId xmlns:a16="http://schemas.microsoft.com/office/drawing/2014/main" id="{8ED78F3E-9DE7-BF5E-0787-13308E9D7F56}"/>
              </a:ext>
            </a:extLst>
          </p:cNvPr>
          <p:cNvSpPr/>
          <p:nvPr/>
        </p:nvSpPr>
        <p:spPr>
          <a:xfrm>
            <a:off x="3860602" y="3488026"/>
            <a:ext cx="3120390" cy="354330"/>
          </a:xfrm>
          <a:prstGeom prst="rect">
            <a:avLst/>
          </a:prstGeom>
          <a:noFill/>
          <a:ln/>
        </p:spPr>
        <p:txBody>
          <a:bodyPr wrap="none" lIns="0" tIns="0" rIns="0" bIns="0" rtlCol="0" anchor="t"/>
          <a:lstStyle/>
          <a:p>
            <a:pPr marL="0" indent="0">
              <a:lnSpc>
                <a:spcPts val="2750"/>
              </a:lnSpc>
              <a:buNone/>
            </a:pPr>
            <a:r>
              <a:rPr lang="en-US" sz="3200" b="1" dirty="0">
                <a:latin typeface="Times New Roman" panose="02020603050405020304" pitchFamily="18" charset="0"/>
                <a:ea typeface="Gelasio Semi Bold" pitchFamily="34" charset="-122"/>
                <a:cs typeface="Times New Roman" panose="02020603050405020304" pitchFamily="18" charset="0"/>
              </a:rPr>
              <a:t>Thanh Ghi Điều Khiển</a:t>
            </a:r>
            <a:endParaRPr lang="en-US"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A410C4-7775-6E1E-0F94-10F55E5B4F40}"/>
              </a:ext>
            </a:extLst>
          </p:cNvPr>
          <p:cNvPicPr>
            <a:picLocks noChangeAspect="1"/>
          </p:cNvPicPr>
          <p:nvPr/>
        </p:nvPicPr>
        <p:blipFill>
          <a:blip r:embed="rId3"/>
          <a:stretch>
            <a:fillRect/>
          </a:stretch>
        </p:blipFill>
        <p:spPr>
          <a:xfrm>
            <a:off x="15868615" y="9715500"/>
            <a:ext cx="2430138" cy="471300"/>
          </a:xfrm>
          <a:prstGeom prst="rect">
            <a:avLst/>
          </a:prstGeom>
        </p:spPr>
      </p:pic>
    </p:spTree>
    <p:extLst>
      <p:ext uri="{BB962C8B-B14F-4D97-AF65-F5344CB8AC3E}">
        <p14:creationId xmlns:p14="http://schemas.microsoft.com/office/powerpoint/2010/main" val="203289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8" y="1826419"/>
            <a:ext cx="7964240" cy="885974"/>
          </a:xfrm>
          <a:prstGeom prst="rect">
            <a:avLst/>
          </a:prstGeom>
          <a:noFill/>
          <a:ln/>
        </p:spPr>
        <p:txBody>
          <a:bodyPr wrap="none" lIns="0" tIns="0" rIns="0" bIns="0" rtlCol="0" anchor="t"/>
          <a:lstStyle/>
          <a:p>
            <a:pPr>
              <a:lnSpc>
                <a:spcPts val="6938"/>
              </a:lnSpc>
            </a:pPr>
            <a:r>
              <a:rPr lang="en-US" sz="5400" b="1" dirty="0" err="1">
                <a:latin typeface="Times New Roman" panose="02020603050405020304" pitchFamily="18" charset="0"/>
                <a:ea typeface="Gelasio Semi Bold" pitchFamily="34" charset="-122"/>
                <a:cs typeface="Times New Roman" panose="02020603050405020304" pitchFamily="18" charset="0"/>
              </a:rPr>
              <a:t>V.Polling</a:t>
            </a:r>
            <a:r>
              <a:rPr lang="en-US" sz="5400" b="1" dirty="0">
                <a:latin typeface="Times New Roman" panose="02020603050405020304" pitchFamily="18" charset="0"/>
                <a:ea typeface="Gelasio Semi Bold" pitchFamily="34" charset="-122"/>
                <a:cs typeface="Times New Roman" panose="02020603050405020304" pitchFamily="18" charset="0"/>
              </a:rPr>
              <a:t> và Nhược Điểm</a:t>
            </a:r>
            <a:endParaRPr lang="en-US" sz="5400" b="1" dirty="0">
              <a:latin typeface="Times New Roman" panose="02020603050405020304" pitchFamily="18" charset="0"/>
              <a:cs typeface="Times New Roman" panose="02020603050405020304" pitchFamily="18" charset="0"/>
            </a:endParaRPr>
          </a:p>
        </p:txBody>
      </p:sp>
      <p:sp>
        <p:nvSpPr>
          <p:cNvPr id="4" name="Shape 1"/>
          <p:cNvSpPr/>
          <p:nvPr/>
        </p:nvSpPr>
        <p:spPr>
          <a:xfrm>
            <a:off x="7850237" y="3456534"/>
            <a:ext cx="637878" cy="637878"/>
          </a:xfrm>
          <a:prstGeom prst="roundRect">
            <a:avLst>
              <a:gd name="adj" fmla="val 6667"/>
            </a:avLst>
          </a:prstGeom>
          <a:solidFill>
            <a:srgbClr val="EEE8DD"/>
          </a:solidFill>
          <a:ln/>
        </p:spPr>
        <p:txBody>
          <a:bodyPr/>
          <a:lstStyle/>
          <a:p>
            <a:endParaRPr lang="vi-VN"/>
          </a:p>
        </p:txBody>
      </p:sp>
      <p:sp>
        <p:nvSpPr>
          <p:cNvPr id="5" name="Text 2"/>
          <p:cNvSpPr/>
          <p:nvPr/>
        </p:nvSpPr>
        <p:spPr>
          <a:xfrm>
            <a:off x="7956575" y="3509666"/>
            <a:ext cx="425203" cy="531614"/>
          </a:xfrm>
          <a:prstGeom prst="rect">
            <a:avLst/>
          </a:prstGeom>
          <a:noFill/>
          <a:ln/>
        </p:spPr>
        <p:txBody>
          <a:bodyPr wrap="none" lIns="0" tIns="0" rIns="0" bIns="0" rtlCol="0" anchor="t"/>
          <a:lstStyle/>
          <a:p>
            <a:pPr algn="ctr">
              <a:lnSpc>
                <a:spcPts val="3313"/>
              </a:lnSpc>
            </a:pPr>
            <a:r>
              <a:rPr lang="en-US" sz="3313" dirty="0">
                <a:latin typeface="Times New Roman" panose="02020603050405020304" pitchFamily="18" charset="0"/>
                <a:ea typeface="Gelasio Semi Bold" pitchFamily="34" charset="-122"/>
                <a:cs typeface="Times New Roman" panose="02020603050405020304" pitchFamily="18" charset="0"/>
              </a:rPr>
              <a:t>1</a:t>
            </a:r>
            <a:endParaRPr lang="en-US" sz="3313" dirty="0">
              <a:latin typeface="Times New Roman" panose="02020603050405020304" pitchFamily="18" charset="0"/>
              <a:cs typeface="Times New Roman" panose="02020603050405020304" pitchFamily="18" charset="0"/>
            </a:endParaRPr>
          </a:p>
        </p:txBody>
      </p:sp>
      <p:sp>
        <p:nvSpPr>
          <p:cNvPr id="6" name="Text 3"/>
          <p:cNvSpPr/>
          <p:nvPr/>
        </p:nvSpPr>
        <p:spPr>
          <a:xfrm>
            <a:off x="8771633" y="3456534"/>
            <a:ext cx="3544044" cy="442913"/>
          </a:xfrm>
          <a:prstGeom prst="rect">
            <a:avLst/>
          </a:prstGeom>
          <a:noFill/>
          <a:ln/>
        </p:spPr>
        <p:txBody>
          <a:bodyPr wrap="none" lIns="0" tIns="0" rIns="0" bIns="0" rtlCol="0" anchor="t"/>
          <a:lstStyle/>
          <a:p>
            <a:pPr>
              <a:lnSpc>
                <a:spcPts val="3438"/>
              </a:lnSpc>
            </a:pPr>
            <a:r>
              <a:rPr lang="en-US" sz="3000" b="1" dirty="0">
                <a:latin typeface="Times New Roman" panose="02020603050405020304" pitchFamily="18" charset="0"/>
                <a:ea typeface="Gelasio Semi Bold" pitchFamily="34" charset="-122"/>
                <a:cs typeface="Times New Roman" panose="02020603050405020304" pitchFamily="18" charset="0"/>
              </a:rPr>
              <a:t>Polling</a:t>
            </a:r>
            <a:endParaRPr lang="en-US" sz="2750" b="1" dirty="0">
              <a:latin typeface="Times New Roman" panose="02020603050405020304" pitchFamily="18" charset="0"/>
              <a:cs typeface="Times New Roman" panose="02020603050405020304" pitchFamily="18" charset="0"/>
            </a:endParaRPr>
          </a:p>
        </p:txBody>
      </p:sp>
      <p:sp>
        <p:nvSpPr>
          <p:cNvPr id="7" name="Text 4"/>
          <p:cNvSpPr/>
          <p:nvPr/>
        </p:nvSpPr>
        <p:spPr>
          <a:xfrm>
            <a:off x="7850238" y="4069557"/>
            <a:ext cx="4875162" cy="2268141"/>
          </a:xfrm>
          <a:prstGeom prst="rect">
            <a:avLst/>
          </a:prstGeom>
          <a:noFill/>
          <a:ln/>
        </p:spPr>
        <p:txBody>
          <a:bodyPr wrap="square" lIns="0" tIns="0" rIns="0" bIns="0" rtlCol="0" anchor="t"/>
          <a:lstStyle/>
          <a:p>
            <a:pPr algn="just">
              <a:lnSpc>
                <a:spcPts val="3563"/>
              </a:lnSpc>
            </a:pPr>
            <a:r>
              <a:rPr lang="vi-VN" sz="2400" dirty="0">
                <a:latin typeface="Times New Roman" panose="02020603050405020304" pitchFamily="18" charset="0"/>
                <a:cs typeface="Times New Roman" panose="02020603050405020304" pitchFamily="18" charset="0"/>
              </a:rPr>
              <a:t>Polling là một phương thức trong hệ điều hành, trong đó CPU định kỳ kiểm tra trạng thái của bộ điều khiển hoặc thiết bị ngoại vi để xác định liệu có sự kiện hoặc dữ liệu mới cần xử lý không.</a:t>
            </a:r>
            <a:endParaRPr lang="en-US" sz="24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C1BF4819-8367-4418-1B44-2A482DD9A93A}"/>
              </a:ext>
            </a:extLst>
          </p:cNvPr>
          <p:cNvGrpSpPr/>
          <p:nvPr/>
        </p:nvGrpSpPr>
        <p:grpSpPr>
          <a:xfrm>
            <a:off x="13636229" y="3484959"/>
            <a:ext cx="637878" cy="637878"/>
            <a:chOff x="12714834" y="3456534"/>
            <a:chExt cx="637878" cy="637878"/>
          </a:xfrm>
        </p:grpSpPr>
        <p:sp>
          <p:nvSpPr>
            <p:cNvPr id="8" name="Shape 5"/>
            <p:cNvSpPr/>
            <p:nvPr/>
          </p:nvSpPr>
          <p:spPr>
            <a:xfrm>
              <a:off x="12714834" y="3456534"/>
              <a:ext cx="637878" cy="637878"/>
            </a:xfrm>
            <a:prstGeom prst="roundRect">
              <a:avLst>
                <a:gd name="adj" fmla="val 6667"/>
              </a:avLst>
            </a:prstGeom>
            <a:solidFill>
              <a:srgbClr val="EEE8DD"/>
            </a:solidFill>
            <a:ln/>
          </p:spPr>
          <p:txBody>
            <a:bodyPr/>
            <a:lstStyle/>
            <a:p>
              <a:endParaRPr lang="vi-VN"/>
            </a:p>
          </p:txBody>
        </p:sp>
        <p:sp>
          <p:nvSpPr>
            <p:cNvPr id="9" name="Text 6"/>
            <p:cNvSpPr/>
            <p:nvPr/>
          </p:nvSpPr>
          <p:spPr>
            <a:xfrm>
              <a:off x="12821171" y="3509666"/>
              <a:ext cx="425203" cy="531614"/>
            </a:xfrm>
            <a:prstGeom prst="rect">
              <a:avLst/>
            </a:prstGeom>
            <a:noFill/>
            <a:ln/>
          </p:spPr>
          <p:txBody>
            <a:bodyPr wrap="none" lIns="0" tIns="0" rIns="0" bIns="0" rtlCol="0" anchor="t"/>
            <a:lstStyle/>
            <a:p>
              <a:pPr algn="ctr">
                <a:lnSpc>
                  <a:spcPts val="3313"/>
                </a:lnSpc>
              </a:pPr>
              <a:r>
                <a:rPr lang="en-US" sz="3313" dirty="0">
                  <a:latin typeface="Times New Roman" panose="02020603050405020304" pitchFamily="18" charset="0"/>
                  <a:ea typeface="Gelasio Semi Bold" pitchFamily="34" charset="-122"/>
                  <a:cs typeface="Times New Roman" panose="02020603050405020304" pitchFamily="18" charset="0"/>
                </a:rPr>
                <a:t>2</a:t>
              </a:r>
              <a:endParaRPr lang="en-US" sz="3313" dirty="0">
                <a:latin typeface="Times New Roman" panose="02020603050405020304" pitchFamily="18" charset="0"/>
                <a:cs typeface="Times New Roman" panose="02020603050405020304" pitchFamily="18" charset="0"/>
              </a:endParaRPr>
            </a:p>
          </p:txBody>
        </p:sp>
      </p:grpSp>
      <p:sp>
        <p:nvSpPr>
          <p:cNvPr id="10" name="Text 7"/>
          <p:cNvSpPr/>
          <p:nvPr/>
        </p:nvSpPr>
        <p:spPr>
          <a:xfrm>
            <a:off x="14554200" y="3496680"/>
            <a:ext cx="3544044" cy="442913"/>
          </a:xfrm>
          <a:prstGeom prst="rect">
            <a:avLst/>
          </a:prstGeom>
          <a:noFill/>
          <a:ln/>
        </p:spPr>
        <p:txBody>
          <a:bodyPr wrap="none" lIns="0" tIns="0" rIns="0" bIns="0" rtlCol="0" anchor="t"/>
          <a:lstStyle/>
          <a:p>
            <a:pPr>
              <a:lnSpc>
                <a:spcPts val="3438"/>
              </a:lnSpc>
            </a:pPr>
            <a:r>
              <a:rPr lang="en-US" sz="3000" b="1" dirty="0">
                <a:latin typeface="Times New Roman" panose="02020603050405020304" pitchFamily="18" charset="0"/>
                <a:ea typeface="Gelasio Semi Bold" pitchFamily="34" charset="-122"/>
                <a:cs typeface="Times New Roman" panose="02020603050405020304" pitchFamily="18" charset="0"/>
              </a:rPr>
              <a:t>Nhược Điểm</a:t>
            </a:r>
            <a:endParaRPr lang="en-US" sz="3000" b="1" dirty="0">
              <a:latin typeface="Times New Roman" panose="02020603050405020304" pitchFamily="18" charset="0"/>
              <a:cs typeface="Times New Roman" panose="02020603050405020304" pitchFamily="18" charset="0"/>
            </a:endParaRPr>
          </a:p>
        </p:txBody>
      </p:sp>
      <p:sp>
        <p:nvSpPr>
          <p:cNvPr id="11" name="Text 8"/>
          <p:cNvSpPr/>
          <p:nvPr/>
        </p:nvSpPr>
        <p:spPr>
          <a:xfrm>
            <a:off x="13636229" y="4069556"/>
            <a:ext cx="3659684" cy="1814513"/>
          </a:xfrm>
          <a:prstGeom prst="rect">
            <a:avLst/>
          </a:prstGeom>
          <a:noFill/>
          <a:ln/>
        </p:spPr>
        <p:txBody>
          <a:bodyPr wrap="square" lIns="0" tIns="0" rIns="0" bIns="0" rtlCol="0" anchor="t"/>
          <a:lstStyle/>
          <a:p>
            <a:pPr algn="just">
              <a:lnSpc>
                <a:spcPts val="3563"/>
              </a:lnSpc>
            </a:pPr>
            <a:r>
              <a:rPr lang="en-US" sz="2400" dirty="0">
                <a:latin typeface="Times New Roman" panose="02020603050405020304" pitchFamily="18" charset="0"/>
                <a:ea typeface="Calibri" panose="020F0502020204030204" pitchFamily="34" charset="0"/>
                <a:cs typeface="Times New Roman" panose="02020603050405020304" pitchFamily="18" charset="0"/>
              </a:rPr>
              <a:t>Host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latin typeface="Times New Roman" panose="02020603050405020304" pitchFamily="18" charset="0"/>
                <a:ea typeface="Calibri" panose="020F0502020204030204" pitchFamily="34" charset="0"/>
                <a:cs typeface="Times New Roman" panose="02020603050405020304" pitchFamily="18" charset="0"/>
              </a:rPr>
              <a:t> bit </a:t>
            </a:r>
            <a:r>
              <a:rPr lang="en-US" sz="2400" b="1" dirty="0">
                <a:latin typeface="Times New Roman" panose="02020603050405020304" pitchFamily="18" charset="0"/>
                <a:ea typeface="Calibri" panose="020F0502020204030204" pitchFamily="34" charset="0"/>
                <a:cs typeface="Times New Roman" panose="02020603050405020304" pitchFamily="18" charset="0"/>
              </a:rPr>
              <a:t>busy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gây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lãng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phí</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tài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latin typeface="Times New Roman" panose="02020603050405020304" pitchFamily="18" charset="0"/>
                <a:ea typeface="Calibri" panose="020F0502020204030204" pitchFamily="34" charset="0"/>
                <a:cs typeface="Times New Roman" panose="02020603050405020304" pitchFamily="18" charset="0"/>
              </a:rPr>
              <a:t> CPU,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xảy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vấn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đề</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thiết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2400" dirty="0">
                <a:latin typeface="Times New Roman" panose="02020603050405020304" pitchFamily="18" charset="0"/>
                <a:ea typeface="Calibri" panose="020F0502020204030204" pitchFamily="34" charset="0"/>
                <a:cs typeface="Times New Roman" panose="02020603050405020304" pitchFamily="18" charset="0"/>
              </a:rPr>
              <a:t> đến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2" name="Shape 9"/>
          <p:cNvSpPr/>
          <p:nvPr/>
        </p:nvSpPr>
        <p:spPr>
          <a:xfrm>
            <a:off x="7850237" y="6940154"/>
            <a:ext cx="637878" cy="637878"/>
          </a:xfrm>
          <a:prstGeom prst="roundRect">
            <a:avLst>
              <a:gd name="adj" fmla="val 6667"/>
            </a:avLst>
          </a:prstGeom>
          <a:solidFill>
            <a:srgbClr val="EEE8DD"/>
          </a:solidFill>
          <a:ln/>
        </p:spPr>
        <p:txBody>
          <a:bodyPr/>
          <a:lstStyle/>
          <a:p>
            <a:endParaRPr lang="vi-VN"/>
          </a:p>
        </p:txBody>
      </p:sp>
      <p:sp>
        <p:nvSpPr>
          <p:cNvPr id="13" name="Text 10"/>
          <p:cNvSpPr/>
          <p:nvPr/>
        </p:nvSpPr>
        <p:spPr>
          <a:xfrm>
            <a:off x="7956575" y="6993286"/>
            <a:ext cx="425203" cy="531614"/>
          </a:xfrm>
          <a:prstGeom prst="rect">
            <a:avLst/>
          </a:prstGeom>
          <a:noFill/>
          <a:ln/>
        </p:spPr>
        <p:txBody>
          <a:bodyPr wrap="none" lIns="0" tIns="0" rIns="0" bIns="0" rtlCol="0" anchor="t"/>
          <a:lstStyle/>
          <a:p>
            <a:pPr algn="ctr">
              <a:lnSpc>
                <a:spcPts val="3313"/>
              </a:lnSpc>
            </a:pPr>
            <a:r>
              <a:rPr lang="en-US" sz="3313" dirty="0">
                <a:latin typeface="Times New Roman" panose="02020603050405020304" pitchFamily="18" charset="0"/>
                <a:ea typeface="Gelasio Semi Bold" pitchFamily="34" charset="-122"/>
                <a:cs typeface="Times New Roman" panose="02020603050405020304" pitchFamily="18" charset="0"/>
              </a:rPr>
              <a:t>3</a:t>
            </a:r>
            <a:endParaRPr lang="en-US" sz="3313" dirty="0">
              <a:latin typeface="Times New Roman" panose="02020603050405020304" pitchFamily="18" charset="0"/>
              <a:cs typeface="Times New Roman" panose="02020603050405020304" pitchFamily="18" charset="0"/>
            </a:endParaRPr>
          </a:p>
        </p:txBody>
      </p:sp>
      <p:sp>
        <p:nvSpPr>
          <p:cNvPr id="14" name="Text 11"/>
          <p:cNvSpPr/>
          <p:nvPr/>
        </p:nvSpPr>
        <p:spPr>
          <a:xfrm>
            <a:off x="8771633" y="6940154"/>
            <a:ext cx="3544044" cy="442913"/>
          </a:xfrm>
          <a:prstGeom prst="rect">
            <a:avLst/>
          </a:prstGeom>
          <a:noFill/>
          <a:ln/>
        </p:spPr>
        <p:txBody>
          <a:bodyPr wrap="none" lIns="0" tIns="0" rIns="0" bIns="0" rtlCol="0" anchor="t"/>
          <a:lstStyle/>
          <a:p>
            <a:pPr>
              <a:lnSpc>
                <a:spcPts val="3438"/>
              </a:lnSpc>
            </a:pPr>
            <a:r>
              <a:rPr lang="en-US" sz="3000" b="1" kern="1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30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3000" b="1" kern="100" dirty="0" err="1">
                <a:latin typeface="Times New Roman" panose="02020603050405020304" pitchFamily="18" charset="0"/>
                <a:ea typeface="Calibri" panose="020F0502020204030204" pitchFamily="34" charset="0"/>
                <a:cs typeface="Times New Roman" panose="02020603050405020304" pitchFamily="18" charset="0"/>
              </a:rPr>
              <a:t>thay</a:t>
            </a:r>
            <a:r>
              <a:rPr lang="en-US" sz="30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3000" b="1" kern="100" dirty="0" err="1">
                <a:latin typeface="Times New Roman" panose="02020603050405020304" pitchFamily="18" charset="0"/>
                <a:ea typeface="Calibri" panose="020F0502020204030204" pitchFamily="34" charset="0"/>
                <a:cs typeface="Times New Roman" panose="02020603050405020304" pitchFamily="18" charset="0"/>
              </a:rPr>
              <a:t>thế</a:t>
            </a:r>
            <a:r>
              <a:rPr lang="en-US" sz="3000" b="1" kern="100" dirty="0">
                <a:latin typeface="Times New Roman" panose="02020603050405020304" pitchFamily="18" charset="0"/>
                <a:ea typeface="Calibri" panose="020F0502020204030204" pitchFamily="34" charset="0"/>
                <a:cs typeface="Times New Roman" panose="02020603050405020304" pitchFamily="18" charset="0"/>
              </a:rPr>
              <a:t> Polling</a:t>
            </a:r>
            <a:endParaRPr lang="en-US" sz="3000"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ts val="3438"/>
              </a:lnSpc>
            </a:pPr>
            <a:endParaRPr lang="en-US" sz="2750" dirty="0">
              <a:latin typeface="Times New Roman" panose="02020603050405020304" pitchFamily="18" charset="0"/>
              <a:cs typeface="Times New Roman" panose="02020603050405020304" pitchFamily="18" charset="0"/>
            </a:endParaRPr>
          </a:p>
        </p:txBody>
      </p:sp>
      <p:sp>
        <p:nvSpPr>
          <p:cNvPr id="15" name="Text 12"/>
          <p:cNvSpPr/>
          <p:nvPr/>
        </p:nvSpPr>
        <p:spPr>
          <a:xfrm>
            <a:off x="7847739" y="7726860"/>
            <a:ext cx="8524131" cy="907256"/>
          </a:xfrm>
          <a:prstGeom prst="rect">
            <a:avLst/>
          </a:prstGeom>
          <a:noFill/>
          <a:ln/>
        </p:spPr>
        <p:txBody>
          <a:bodyPr wrap="square" lIns="0" tIns="0" rIns="0" bIns="0" rtlCol="0" anchor="t"/>
          <a:lstStyle/>
          <a:p>
            <a:pPr algn="just">
              <a:lnSpc>
                <a:spcPts val="3563"/>
              </a:lnSpc>
            </a:pPr>
            <a:r>
              <a:rPr lang="en-US" sz="2800" dirty="0">
                <a:latin typeface="Times New Roman" panose="02020603050405020304" pitchFamily="18" charset="0"/>
                <a:ea typeface="Gelasio" pitchFamily="34" charset="-122"/>
                <a:cs typeface="Times New Roman" panose="02020603050405020304" pitchFamily="18" charset="0"/>
              </a:rPr>
              <a:t>Khi polling không hiệu quả, hệ thống có thể sử dụng ngắt để bộ điều khiển thông báo cho CPU khi thiết bị sẵn sàng phục </a:t>
            </a:r>
            <a:r>
              <a:rPr lang="en-US" sz="2800" dirty="0" err="1">
                <a:latin typeface="Times New Roman" panose="02020603050405020304" pitchFamily="18" charset="0"/>
                <a:ea typeface="Gelasio" pitchFamily="34" charset="-122"/>
                <a:cs typeface="Times New Roman" panose="02020603050405020304" pitchFamily="18" charset="0"/>
              </a:rPr>
              <a:t>vụ</a:t>
            </a:r>
            <a:r>
              <a:rPr lang="en-US" sz="2400" dirty="0">
                <a:latin typeface="Times New Roman" panose="02020603050405020304" pitchFamily="18" charset="0"/>
                <a:ea typeface="Gelasio" pitchFamily="34" charset="-122"/>
                <a:cs typeface="Times New Roman" panose="02020603050405020304" pitchFamily="18" charset="0"/>
              </a:rPr>
              <a:t>.</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polling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CPU</a:t>
            </a:r>
            <a:endParaRPr lang="en-US"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B9BABFB-F747-4A45-4117-2CED100F56C2}"/>
              </a:ext>
            </a:extLst>
          </p:cNvPr>
          <p:cNvPicPr>
            <a:picLocks noChangeAspect="1"/>
          </p:cNvPicPr>
          <p:nvPr/>
        </p:nvPicPr>
        <p:blipFill>
          <a:blip r:embed="rId4"/>
          <a:stretch>
            <a:fillRect/>
          </a:stretch>
        </p:blipFill>
        <p:spPr>
          <a:xfrm>
            <a:off x="15688093" y="9722321"/>
            <a:ext cx="2430138" cy="471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8" y="2730104"/>
            <a:ext cx="9445526" cy="1771948"/>
          </a:xfrm>
          <a:prstGeom prst="rect">
            <a:avLst/>
          </a:prstGeom>
          <a:noFill/>
          <a:ln/>
        </p:spPr>
        <p:txBody>
          <a:bodyPr wrap="square" lIns="0" tIns="0" rIns="0" bIns="0" rtlCol="0" anchor="t"/>
          <a:lstStyle/>
          <a:p>
            <a:pPr>
              <a:lnSpc>
                <a:spcPts val="6938"/>
              </a:lnSpc>
            </a:pPr>
            <a:r>
              <a:rPr lang="en-US" sz="5400" b="1" dirty="0" err="1">
                <a:solidFill>
                  <a:srgbClr val="282824"/>
                </a:solidFill>
                <a:latin typeface="Times New Roman" panose="02020603050405020304" pitchFamily="18" charset="0"/>
                <a:ea typeface="Lato Bold" pitchFamily="34" charset="-122"/>
                <a:cs typeface="Times New Roman" panose="02020603050405020304" pitchFamily="18" charset="0"/>
              </a:rPr>
              <a:t>VI.Cơ</a:t>
            </a:r>
            <a:r>
              <a:rPr lang="en-US" sz="5400" b="1" dirty="0">
                <a:solidFill>
                  <a:srgbClr val="282824"/>
                </a:solidFill>
                <a:latin typeface="Times New Roman" panose="02020603050405020304" pitchFamily="18" charset="0"/>
                <a:ea typeface="Lato Bold" pitchFamily="34" charset="-122"/>
                <a:cs typeface="Times New Roman" panose="02020603050405020304" pitchFamily="18" charset="0"/>
              </a:rPr>
              <a:t> Chế Ngắt và DMA trong Hệ Thống Máy Tính</a:t>
            </a:r>
            <a:endParaRPr lang="en-US" sz="5400" dirty="0">
              <a:latin typeface="Times New Roman" panose="02020603050405020304" pitchFamily="18" charset="0"/>
              <a:cs typeface="Times New Roman" panose="02020603050405020304" pitchFamily="18" charset="0"/>
            </a:endParaRPr>
          </a:p>
        </p:txBody>
      </p:sp>
      <p:sp>
        <p:nvSpPr>
          <p:cNvPr id="4" name="Text 1"/>
          <p:cNvSpPr/>
          <p:nvPr/>
        </p:nvSpPr>
        <p:spPr>
          <a:xfrm>
            <a:off x="7850238" y="4927252"/>
            <a:ext cx="9445526" cy="1814513"/>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Lato" pitchFamily="34" charset="-122"/>
                <a:cs typeface="Times New Roman" panose="02020603050405020304" pitchFamily="18" charset="0"/>
              </a:rPr>
              <a:t>Chúng</a:t>
            </a:r>
            <a:r>
              <a:rPr lang="en-US" sz="2800" dirty="0">
                <a:latin typeface="Times New Roman" panose="02020603050405020304" pitchFamily="18" charset="0"/>
                <a:ea typeface="Lato" pitchFamily="34" charset="-122"/>
                <a:cs typeface="Times New Roman" panose="02020603050405020304" pitchFamily="18" charset="0"/>
              </a:rPr>
              <a:t> ta sẽ khám phá cách các ngắt được quản lý để xử lý các sự kiện quan trọng và cách DMA giúp giảm tải cho CPU trong quá trình chuyển giao dữ liệu lớn.</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8BEF03-4338-DE87-D70C-AAA2F6E42C98}"/>
              </a:ext>
            </a:extLst>
          </p:cNvPr>
          <p:cNvPicPr>
            <a:picLocks noChangeAspect="1"/>
          </p:cNvPicPr>
          <p:nvPr/>
        </p:nvPicPr>
        <p:blipFill>
          <a:blip r:embed="rId4"/>
          <a:stretch>
            <a:fillRect/>
          </a:stretch>
        </p:blipFill>
        <p:spPr>
          <a:xfrm>
            <a:off x="15857862" y="9791341"/>
            <a:ext cx="2430138" cy="471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82712" y="2346314"/>
            <a:ext cx="7088238" cy="885974"/>
          </a:xfrm>
          <a:prstGeom prst="rect">
            <a:avLst/>
          </a:prstGeom>
          <a:noFill/>
          <a:ln/>
        </p:spPr>
        <p:txBody>
          <a:bodyPr wrap="none" lIns="0" tIns="0" rIns="0" bIns="0" rtlCol="0" anchor="t"/>
          <a:lstStyle/>
          <a:p>
            <a:pPr>
              <a:lnSpc>
                <a:spcPts val="6938"/>
              </a:lnSpc>
            </a:pPr>
            <a:r>
              <a:rPr lang="en-US" sz="6000" b="1" dirty="0">
                <a:solidFill>
                  <a:srgbClr val="282824"/>
                </a:solidFill>
                <a:latin typeface="Times New Roman" panose="02020603050405020304" pitchFamily="18" charset="0"/>
                <a:ea typeface="Lato Bold" pitchFamily="34" charset="-122"/>
                <a:cs typeface="Times New Roman" panose="02020603050405020304" pitchFamily="18" charset="0"/>
              </a:rPr>
              <a:t>1.Cơ Chế Ngắt Cơ Bản</a:t>
            </a:r>
            <a:endParaRPr lang="en-US" sz="6000" dirty="0">
              <a:latin typeface="Times New Roman" panose="02020603050405020304" pitchFamily="18" charset="0"/>
              <a:cs typeface="Times New Roman" panose="02020603050405020304" pitchFamily="18" charset="0"/>
            </a:endParaRPr>
          </a:p>
        </p:txBody>
      </p:sp>
      <p:sp>
        <p:nvSpPr>
          <p:cNvPr id="3" name="Text 1"/>
          <p:cNvSpPr/>
          <p:nvPr/>
        </p:nvSpPr>
        <p:spPr>
          <a:xfrm>
            <a:off x="1066092" y="3866688"/>
            <a:ext cx="3544044" cy="442913"/>
          </a:xfrm>
          <a:prstGeom prst="rect">
            <a:avLst/>
          </a:prstGeom>
          <a:noFill/>
          <a:ln/>
        </p:spPr>
        <p:txBody>
          <a:bodyPr wrap="none" lIns="0" tIns="0" rIns="0" bIns="0" rtlCol="0" anchor="t"/>
          <a:lstStyle/>
          <a:p>
            <a:pPr>
              <a:lnSpc>
                <a:spcPts val="3438"/>
              </a:lnSpc>
            </a:pPr>
            <a:r>
              <a:rPr lang="en-US" sz="3000" b="1" dirty="0">
                <a:solidFill>
                  <a:srgbClr val="282824"/>
                </a:solidFill>
                <a:latin typeface="Times New Roman" panose="02020603050405020304" pitchFamily="18" charset="0"/>
                <a:ea typeface="Lato Bold" pitchFamily="34" charset="-122"/>
                <a:cs typeface="Times New Roman" panose="02020603050405020304" pitchFamily="18" charset="0"/>
              </a:rPr>
              <a:t>Interrupt-request line</a:t>
            </a:r>
            <a:endParaRPr lang="en-US" sz="3000" dirty="0">
              <a:latin typeface="Times New Roman" panose="02020603050405020304" pitchFamily="18" charset="0"/>
              <a:cs typeface="Times New Roman" panose="02020603050405020304" pitchFamily="18" charset="0"/>
            </a:endParaRPr>
          </a:p>
        </p:txBody>
      </p:sp>
      <p:sp>
        <p:nvSpPr>
          <p:cNvPr id="4" name="Text 2"/>
          <p:cNvSpPr/>
          <p:nvPr/>
        </p:nvSpPr>
        <p:spPr>
          <a:xfrm>
            <a:off x="1059846" y="4379269"/>
            <a:ext cx="7805886" cy="2065334"/>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tín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yêu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cầu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mà</a:t>
            </a:r>
            <a:r>
              <a:rPr lang="en-US" sz="2800" dirty="0">
                <a:latin typeface="Times New Roman" panose="02020603050405020304" pitchFamily="18" charset="0"/>
                <a:ea typeface="Calibri" panose="020F0502020204030204" pitchFamily="34" charset="0"/>
                <a:cs typeface="Times New Roman" panose="02020603050405020304" pitchFamily="18" charset="0"/>
              </a:rPr>
              <a:t> CPU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sau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mỗi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lệnh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thực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thi</a:t>
            </a:r>
            <a:r>
              <a:rPr lang="en-US" sz="2800" dirty="0">
                <a:latin typeface="Times New Roman" panose="02020603050405020304" pitchFamily="18" charset="0"/>
                <a:ea typeface="Calibri" panose="020F0502020204030204" pitchFamily="34" charset="0"/>
                <a:cs typeface="Times New Roman" panose="02020603050405020304" pitchFamily="18" charset="0"/>
              </a:rPr>
              <a:t>. Khi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tín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yêu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cầu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khiển</a:t>
            </a:r>
            <a:r>
              <a:rPr lang="en-US" sz="2800" dirty="0">
                <a:latin typeface="Times New Roman" panose="02020603050405020304" pitchFamily="18" charset="0"/>
                <a:ea typeface="Calibri" panose="020F0502020204030204" pitchFamily="34" charset="0"/>
                <a:cs typeface="Times New Roman" panose="02020603050405020304" pitchFamily="18" charset="0"/>
              </a:rPr>
              <a:t>, CPU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sz="2800" dirty="0">
                <a:latin typeface="Times New Roman" panose="02020603050405020304" pitchFamily="18" charset="0"/>
                <a:ea typeface="Calibri" panose="020F0502020204030204" pitchFamily="34" charset="0"/>
                <a:cs typeface="Times New Roman" panose="02020603050405020304" pitchFamily="18" charset="0"/>
              </a:rPr>
              <a:t> đến routine </a:t>
            </a:r>
            <a:r>
              <a:rPr lang="en-US" sz="2800" dirty="0" err="1">
                <a:latin typeface="Times New Roman" panose="02020603050405020304" pitchFamily="18" charset="0"/>
                <a:ea typeface="Calibri" panose="020F0502020204030204" pitchFamily="34" charset="0"/>
                <a:cs typeface="Times New Roman" panose="02020603050405020304" pitchFamily="18" charset="0"/>
              </a:rPr>
              <a:t>xử</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lý</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địa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cố</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định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nhớ</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9339329" y="5385901"/>
            <a:ext cx="3544044" cy="442913"/>
          </a:xfrm>
          <a:prstGeom prst="rect">
            <a:avLst/>
          </a:prstGeom>
          <a:noFill/>
          <a:ln/>
        </p:spPr>
        <p:txBody>
          <a:bodyPr wrap="none" lIns="0" tIns="0" rIns="0" bIns="0" rtlCol="0" anchor="t"/>
          <a:lstStyle/>
          <a:p>
            <a:pPr>
              <a:lnSpc>
                <a:spcPts val="3438"/>
              </a:lnSpc>
            </a:pPr>
            <a:r>
              <a:rPr lang="en-US" sz="3000" b="1" dirty="0">
                <a:solidFill>
                  <a:srgbClr val="282824"/>
                </a:solidFill>
                <a:latin typeface="Times New Roman" panose="02020603050405020304" pitchFamily="18" charset="0"/>
                <a:ea typeface="Lato Bold" pitchFamily="34" charset="-122"/>
                <a:cs typeface="Times New Roman" panose="02020603050405020304" pitchFamily="18" charset="0"/>
              </a:rPr>
              <a:t>Interrupt handler</a:t>
            </a:r>
            <a:endParaRPr lang="en-US" sz="3000" dirty="0">
              <a:latin typeface="Times New Roman" panose="02020603050405020304" pitchFamily="18" charset="0"/>
              <a:cs typeface="Times New Roman" panose="02020603050405020304" pitchFamily="18" charset="0"/>
            </a:endParaRPr>
          </a:p>
        </p:txBody>
      </p:sp>
      <p:sp>
        <p:nvSpPr>
          <p:cNvPr id="6" name="Text 4"/>
          <p:cNvSpPr/>
          <p:nvPr/>
        </p:nvSpPr>
        <p:spPr>
          <a:xfrm>
            <a:off x="9416022" y="5915568"/>
            <a:ext cx="7805886"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Routine xử lý ngắt xác định nguyên nhân của ngắt, thực hiện các xử lý cần thiết, khôi phục trạng thái trước ngắt và tiếp tục thực thi các lệnh tiếp theo.</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992236" y="8423434"/>
            <a:ext cx="16694185"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Cơ chế ngắt là một phần quan trọng của hệ thống máy tính, cho phép CPU phản ứng với các sự kiện bên ngoài một cách hiệu quả. Interrupt-request line và interrupt handler là hai thành phần chính của cơ chế này.</a:t>
            </a: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4CBA61D-FD36-211A-A858-4A5742911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602653"/>
            <a:ext cx="8077908" cy="416593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6430C3-8C99-F3DD-066D-97392ECF79D1}"/>
              </a:ext>
            </a:extLst>
          </p:cNvPr>
          <p:cNvPicPr>
            <a:picLocks noChangeAspect="1"/>
          </p:cNvPicPr>
          <p:nvPr/>
        </p:nvPicPr>
        <p:blipFill>
          <a:blip r:embed="rId4"/>
          <a:stretch>
            <a:fillRect/>
          </a:stretch>
        </p:blipFill>
        <p:spPr>
          <a:xfrm>
            <a:off x="15697200" y="9755551"/>
            <a:ext cx="2430138" cy="471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96526" y="87363"/>
            <a:ext cx="6858000" cy="10287000"/>
          </a:xfrm>
          <a:prstGeom prst="rect">
            <a:avLst/>
          </a:prstGeom>
        </p:spPr>
      </p:pic>
      <p:sp>
        <p:nvSpPr>
          <p:cNvPr id="3" name="Text 0"/>
          <p:cNvSpPr/>
          <p:nvPr/>
        </p:nvSpPr>
        <p:spPr>
          <a:xfrm>
            <a:off x="978694" y="770782"/>
            <a:ext cx="7298829" cy="873919"/>
          </a:xfrm>
          <a:prstGeom prst="rect">
            <a:avLst/>
          </a:prstGeom>
          <a:noFill/>
          <a:ln/>
        </p:spPr>
        <p:txBody>
          <a:bodyPr wrap="none" lIns="0" tIns="0" rIns="0" bIns="0" rtlCol="0" anchor="t"/>
          <a:lstStyle/>
          <a:p>
            <a:pPr>
              <a:lnSpc>
                <a:spcPts val="6875"/>
              </a:lnSpc>
            </a:pPr>
            <a:r>
              <a:rPr lang="en-US" sz="5500" b="1" dirty="0" err="1">
                <a:latin typeface="Times New Roman" panose="02020603050405020304" pitchFamily="18" charset="0"/>
                <a:ea typeface="Lato Bold" pitchFamily="34" charset="-122"/>
                <a:cs typeface="Times New Roman" panose="02020603050405020304" pitchFamily="18" charset="0"/>
              </a:rPr>
              <a:t>a.Quy</a:t>
            </a:r>
            <a:r>
              <a:rPr lang="en-US" sz="5500" b="1" dirty="0">
                <a:latin typeface="Times New Roman" panose="02020603050405020304" pitchFamily="18" charset="0"/>
                <a:ea typeface="Lato Bold" pitchFamily="34" charset="-122"/>
                <a:cs typeface="Times New Roman" panose="02020603050405020304" pitchFamily="18" charset="0"/>
              </a:rPr>
              <a:t> Trình Ngắt Cơ Bản</a:t>
            </a:r>
            <a:endParaRPr lang="en-US" sz="55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78694" y="2064098"/>
            <a:ext cx="1398240" cy="2058740"/>
          </a:xfrm>
          <a:prstGeom prst="rect">
            <a:avLst/>
          </a:prstGeom>
        </p:spPr>
      </p:pic>
      <p:sp>
        <p:nvSpPr>
          <p:cNvPr id="5" name="Text 1"/>
          <p:cNvSpPr/>
          <p:nvPr/>
        </p:nvSpPr>
        <p:spPr>
          <a:xfrm>
            <a:off x="2796332" y="2343745"/>
            <a:ext cx="3495526" cy="436960"/>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Kích hoạt ngắt</a:t>
            </a:r>
            <a:endParaRPr lang="en-US" sz="3200" dirty="0">
              <a:latin typeface="Times New Roman" panose="02020603050405020304" pitchFamily="18" charset="0"/>
              <a:cs typeface="Times New Roman" panose="02020603050405020304" pitchFamily="18" charset="0"/>
            </a:endParaRPr>
          </a:p>
        </p:txBody>
      </p:sp>
      <p:sp>
        <p:nvSpPr>
          <p:cNvPr id="6" name="Text 2"/>
          <p:cNvSpPr/>
          <p:nvPr/>
        </p:nvSpPr>
        <p:spPr>
          <a:xfrm>
            <a:off x="2796331" y="2948434"/>
            <a:ext cx="7654975" cy="894755"/>
          </a:xfrm>
          <a:prstGeom prst="rect">
            <a:avLst/>
          </a:prstGeom>
          <a:noFill/>
          <a:ln/>
        </p:spPr>
        <p:txBody>
          <a:bodyPr wrap="squar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Bộ điều khiển kích hoạt ngắt bằng cách gửi tín hiệu yêu cầu ngắt đến CPU.</a:t>
            </a:r>
            <a:endParaRPr lang="en-US" sz="28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978694" y="4122837"/>
            <a:ext cx="1398240" cy="1677889"/>
          </a:xfrm>
          <a:prstGeom prst="rect">
            <a:avLst/>
          </a:prstGeom>
        </p:spPr>
      </p:pic>
      <p:sp>
        <p:nvSpPr>
          <p:cNvPr id="8" name="Text 3"/>
          <p:cNvSpPr/>
          <p:nvPr/>
        </p:nvSpPr>
        <p:spPr>
          <a:xfrm>
            <a:off x="2796332" y="4402485"/>
            <a:ext cx="3495526" cy="436960"/>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CPU "catch" ngắt</a:t>
            </a:r>
            <a:endParaRPr lang="en-US" sz="3200" dirty="0">
              <a:latin typeface="Times New Roman" panose="02020603050405020304" pitchFamily="18" charset="0"/>
              <a:cs typeface="Times New Roman" panose="02020603050405020304" pitchFamily="18" charset="0"/>
            </a:endParaRPr>
          </a:p>
        </p:txBody>
      </p:sp>
      <p:sp>
        <p:nvSpPr>
          <p:cNvPr id="9" name="Text 4"/>
          <p:cNvSpPr/>
          <p:nvPr/>
        </p:nvSpPr>
        <p:spPr>
          <a:xfrm>
            <a:off x="2796331" y="5007174"/>
            <a:ext cx="7654975" cy="447378"/>
          </a:xfrm>
          <a:prstGeom prst="rect">
            <a:avLst/>
          </a:prstGeom>
          <a:noFill/>
          <a:ln/>
        </p:spPr>
        <p:txBody>
          <a:bodyPr wrap="non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CPU nhận ngắt và chuyển đến routine xử lý ngắt tương ứng.</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978694" y="5800725"/>
            <a:ext cx="1398240" cy="2058740"/>
          </a:xfrm>
          <a:prstGeom prst="rect">
            <a:avLst/>
          </a:prstGeom>
        </p:spPr>
      </p:pic>
      <p:sp>
        <p:nvSpPr>
          <p:cNvPr id="11" name="Text 5"/>
          <p:cNvSpPr/>
          <p:nvPr/>
        </p:nvSpPr>
        <p:spPr>
          <a:xfrm>
            <a:off x="2796332" y="6080373"/>
            <a:ext cx="3495526" cy="436960"/>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"Clear" ngắt</a:t>
            </a:r>
            <a:endParaRPr lang="en-US" sz="3200" dirty="0">
              <a:latin typeface="Times New Roman" panose="02020603050405020304" pitchFamily="18" charset="0"/>
              <a:cs typeface="Times New Roman" panose="02020603050405020304" pitchFamily="18" charset="0"/>
            </a:endParaRPr>
          </a:p>
        </p:txBody>
      </p:sp>
      <p:sp>
        <p:nvSpPr>
          <p:cNvPr id="12" name="Text 6"/>
          <p:cNvSpPr/>
          <p:nvPr/>
        </p:nvSpPr>
        <p:spPr>
          <a:xfrm>
            <a:off x="2796331" y="6685061"/>
            <a:ext cx="7654975" cy="894755"/>
          </a:xfrm>
          <a:prstGeom prst="rect">
            <a:avLst/>
          </a:prstGeom>
          <a:noFill/>
          <a:ln/>
        </p:spPr>
        <p:txBody>
          <a:bodyPr wrap="squar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Sau khi hoàn thành, ngắt được "clear" khi bộ điều khiển được phục vụ xong.</a:t>
            </a:r>
            <a:endParaRPr lang="en-US" sz="2800" dirty="0">
              <a:latin typeface="Times New Roman" panose="02020603050405020304" pitchFamily="18" charset="0"/>
              <a:cs typeface="Times New Roman" panose="02020603050405020304" pitchFamily="18" charset="0"/>
            </a:endParaRPr>
          </a:p>
        </p:txBody>
      </p:sp>
      <p:sp>
        <p:nvSpPr>
          <p:cNvPr id="13" name="Text 7"/>
          <p:cNvSpPr/>
          <p:nvPr/>
        </p:nvSpPr>
        <p:spPr>
          <a:xfrm>
            <a:off x="978694" y="8173939"/>
            <a:ext cx="9472613" cy="1342133"/>
          </a:xfrm>
          <a:prstGeom prst="rect">
            <a:avLst/>
          </a:prstGeom>
          <a:noFill/>
          <a:ln/>
        </p:spPr>
        <p:txBody>
          <a:bodyPr wrap="squar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Quy trình ngắt bao gồm ba bước chính: kích hoạt ngắt, CPU "catch" ngắt và "clear" ngắt. Quá trình này đảm bảo rằng các sự kiện quan trọng được xử lý một cách kịp thời và hiệu quả.</a:t>
            </a:r>
            <a:endParaRPr lang="en-US" sz="28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23D0BBAC-2484-CF9F-A55D-B26E528C556B}"/>
              </a:ext>
            </a:extLst>
          </p:cNvPr>
          <p:cNvPicPr>
            <a:picLocks noChangeAspect="1"/>
          </p:cNvPicPr>
          <p:nvPr/>
        </p:nvPicPr>
        <p:blipFill>
          <a:blip r:embed="rId7"/>
          <a:stretch>
            <a:fillRect/>
          </a:stretch>
        </p:blipFill>
        <p:spPr>
          <a:xfrm>
            <a:off x="13603784" y="2180725"/>
            <a:ext cx="2638848" cy="5678740"/>
          </a:xfrm>
          <a:prstGeom prst="rect">
            <a:avLst/>
          </a:prstGeom>
        </p:spPr>
      </p:pic>
      <p:sp>
        <p:nvSpPr>
          <p:cNvPr id="17" name="TextBox 16">
            <a:extLst>
              <a:ext uri="{FF2B5EF4-FFF2-40B4-BE49-F238E27FC236}">
                <a16:creationId xmlns:a16="http://schemas.microsoft.com/office/drawing/2014/main" id="{EEAC11D8-137B-9DB6-ADCD-E2B02A5DFC38}"/>
              </a:ext>
            </a:extLst>
          </p:cNvPr>
          <p:cNvSpPr txBox="1">
            <a:spLocks/>
          </p:cNvSpPr>
          <p:nvPr/>
        </p:nvSpPr>
        <p:spPr>
          <a:xfrm>
            <a:off x="14304085" y="2773010"/>
            <a:ext cx="1682875" cy="823302"/>
          </a:xfrm>
          <a:prstGeom prst="rect">
            <a:avLst/>
          </a:prstGeom>
          <a:solidFill>
            <a:srgbClr val="E5DFD2"/>
          </a:solidFill>
        </p:spPr>
        <p:txBody>
          <a:bodyPr wrap="square" rtlCol="0" anchor="ctr" anchorCtr="0">
            <a:spAutoFit/>
          </a:bodyPr>
          <a:lstStyle/>
          <a:p>
            <a:pPr algn="ctr"/>
            <a:br>
              <a:rPr lang="en-US" sz="2250" dirty="0"/>
            </a:br>
            <a:r>
              <a:rPr lang="en-US" sz="2500" dirty="0">
                <a:latin typeface="Times New Roman" panose="02020603050405020304" pitchFamily="18" charset="0"/>
                <a:cs typeface="Times New Roman" panose="02020603050405020304" pitchFamily="18" charset="0"/>
              </a:rPr>
              <a:t>Activate</a:t>
            </a:r>
            <a:endParaRPr lang="en-US" sz="225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2D73776-AFCA-A1A9-C781-7B9C484092E8}"/>
              </a:ext>
            </a:extLst>
          </p:cNvPr>
          <p:cNvSpPr txBox="1">
            <a:spLocks/>
          </p:cNvSpPr>
          <p:nvPr/>
        </p:nvSpPr>
        <p:spPr>
          <a:xfrm>
            <a:off x="14304085" y="4638944"/>
            <a:ext cx="1682875" cy="823302"/>
          </a:xfrm>
          <a:prstGeom prst="rect">
            <a:avLst/>
          </a:prstGeom>
          <a:solidFill>
            <a:srgbClr val="E5DFD2"/>
          </a:solidFill>
        </p:spPr>
        <p:txBody>
          <a:bodyPr wrap="square" rtlCol="0" anchor="ctr" anchorCtr="0">
            <a:spAutoFit/>
          </a:bodyPr>
          <a:lstStyle/>
          <a:p>
            <a:pPr algn="ctr"/>
            <a:br>
              <a:rPr lang="en-US" sz="2250" dirty="0"/>
            </a:br>
            <a:r>
              <a:rPr lang="en-US" sz="2500" dirty="0">
                <a:latin typeface="Times New Roman" panose="02020603050405020304" pitchFamily="18" charset="0"/>
                <a:cs typeface="Times New Roman" panose="02020603050405020304" pitchFamily="18" charset="0"/>
              </a:rPr>
              <a:t>Catch</a:t>
            </a:r>
            <a:endParaRPr lang="en-US" sz="225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56F3746-E020-861A-20AE-CC16F8A2B163}"/>
              </a:ext>
            </a:extLst>
          </p:cNvPr>
          <p:cNvSpPr txBox="1">
            <a:spLocks/>
          </p:cNvSpPr>
          <p:nvPr/>
        </p:nvSpPr>
        <p:spPr>
          <a:xfrm>
            <a:off x="14304085" y="6649463"/>
            <a:ext cx="1682875" cy="823302"/>
          </a:xfrm>
          <a:prstGeom prst="rect">
            <a:avLst/>
          </a:prstGeom>
          <a:solidFill>
            <a:srgbClr val="E5DFD2"/>
          </a:solidFill>
        </p:spPr>
        <p:txBody>
          <a:bodyPr wrap="square" rtlCol="0" anchor="ctr" anchorCtr="0">
            <a:spAutoFit/>
          </a:bodyPr>
          <a:lstStyle/>
          <a:p>
            <a:pPr algn="ctr"/>
            <a:br>
              <a:rPr lang="en-US" sz="2250" dirty="0"/>
            </a:br>
            <a:r>
              <a:rPr lang="en-US" sz="2500" dirty="0">
                <a:latin typeface="Times New Roman" panose="02020603050405020304" pitchFamily="18" charset="0"/>
                <a:cs typeface="Times New Roman" panose="02020603050405020304" pitchFamily="18" charset="0"/>
              </a:rPr>
              <a:t>Clear</a:t>
            </a:r>
            <a:endParaRPr lang="en-US" sz="2250" dirty="0">
              <a:latin typeface="Times New Roman" panose="02020603050405020304" pitchFamily="18" charset="0"/>
              <a:cs typeface="Times New Roman" panose="02020603050405020304" pitchFamily="18" charset="0"/>
            </a:endParaRPr>
          </a:p>
        </p:txBody>
      </p:sp>
      <p:sp>
        <p:nvSpPr>
          <p:cNvPr id="21" name="Arrow: Down 20">
            <a:extLst>
              <a:ext uri="{FF2B5EF4-FFF2-40B4-BE49-F238E27FC236}">
                <a16:creationId xmlns:a16="http://schemas.microsoft.com/office/drawing/2014/main" id="{1CEA6784-0882-9652-1F3D-75FD38512CEB}"/>
              </a:ext>
            </a:extLst>
          </p:cNvPr>
          <p:cNvSpPr/>
          <p:nvPr/>
        </p:nvSpPr>
        <p:spPr>
          <a:xfrm>
            <a:off x="14994642" y="3741584"/>
            <a:ext cx="206503" cy="8034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50">
              <a:solidFill>
                <a:schemeClr val="tx1"/>
              </a:solidFill>
            </a:endParaRPr>
          </a:p>
        </p:txBody>
      </p:sp>
      <p:sp>
        <p:nvSpPr>
          <p:cNvPr id="22" name="Arrow: Down 21">
            <a:extLst>
              <a:ext uri="{FF2B5EF4-FFF2-40B4-BE49-F238E27FC236}">
                <a16:creationId xmlns:a16="http://schemas.microsoft.com/office/drawing/2014/main" id="{F8E596D3-2250-33C7-E94E-BCFCC3032212}"/>
              </a:ext>
            </a:extLst>
          </p:cNvPr>
          <p:cNvSpPr/>
          <p:nvPr/>
        </p:nvSpPr>
        <p:spPr>
          <a:xfrm>
            <a:off x="14994642" y="5701217"/>
            <a:ext cx="206503" cy="8034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5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8" y="1822848"/>
            <a:ext cx="12574191" cy="885974"/>
          </a:xfrm>
          <a:prstGeom prst="rect">
            <a:avLst/>
          </a:prstGeom>
          <a:noFill/>
          <a:ln/>
        </p:spPr>
        <p:txBody>
          <a:bodyPr wrap="none" lIns="0" tIns="0" rIns="0" bIns="0" rtlCol="0" anchor="t"/>
          <a:lstStyle/>
          <a:p>
            <a:pPr>
              <a:lnSpc>
                <a:spcPts val="6938"/>
              </a:lnSpc>
            </a:pPr>
            <a:r>
              <a:rPr lang="en-US" sz="6600" b="1" dirty="0" err="1">
                <a:latin typeface="Times New Roman" panose="02020603050405020304" pitchFamily="18" charset="0"/>
                <a:ea typeface="Lato Bold" pitchFamily="34" charset="-122"/>
                <a:cs typeface="Times New Roman" panose="02020603050405020304" pitchFamily="18" charset="0"/>
              </a:rPr>
              <a:t>b.Quản</a:t>
            </a:r>
            <a:r>
              <a:rPr lang="en-US" sz="6600" b="1" dirty="0">
                <a:latin typeface="Times New Roman" panose="02020603050405020304" pitchFamily="18" charset="0"/>
                <a:ea typeface="Lato Bold" pitchFamily="34" charset="-122"/>
                <a:cs typeface="Times New Roman" panose="02020603050405020304" pitchFamily="18" charset="0"/>
              </a:rPr>
              <a:t> Lý Ngắt Trong Hệ Thống Hiện Đại</a:t>
            </a:r>
            <a:endParaRPr lang="en-US" sz="6600" dirty="0">
              <a:latin typeface="Times New Roman" panose="02020603050405020304" pitchFamily="18" charset="0"/>
              <a:cs typeface="Times New Roman" panose="02020603050405020304" pitchFamily="18" charset="0"/>
            </a:endParaRPr>
          </a:p>
        </p:txBody>
      </p:sp>
      <p:sp>
        <p:nvSpPr>
          <p:cNvPr id="3" name="Shape 1"/>
          <p:cNvSpPr/>
          <p:nvPr/>
        </p:nvSpPr>
        <p:spPr>
          <a:xfrm>
            <a:off x="992237" y="3594795"/>
            <a:ext cx="637878" cy="637878"/>
          </a:xfrm>
          <a:prstGeom prst="roundRect">
            <a:avLst>
              <a:gd name="adj" fmla="val 6667"/>
            </a:avLst>
          </a:prstGeom>
          <a:solidFill>
            <a:srgbClr val="E5DFD2"/>
          </a:solidFill>
          <a:ln/>
        </p:spPr>
        <p:txBody>
          <a:bodyPr/>
          <a:lstStyle/>
          <a:p>
            <a:endParaRPr lang="vi-VN"/>
          </a:p>
        </p:txBody>
      </p:sp>
      <p:sp>
        <p:nvSpPr>
          <p:cNvPr id="4" name="Text 2"/>
          <p:cNvSpPr/>
          <p:nvPr/>
        </p:nvSpPr>
        <p:spPr>
          <a:xfrm>
            <a:off x="1098575" y="3647927"/>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1</a:t>
            </a:r>
            <a:endParaRPr lang="en-US" sz="3313" dirty="0"/>
          </a:p>
        </p:txBody>
      </p:sp>
      <p:sp>
        <p:nvSpPr>
          <p:cNvPr id="5" name="Text 3"/>
          <p:cNvSpPr/>
          <p:nvPr/>
        </p:nvSpPr>
        <p:spPr>
          <a:xfrm>
            <a:off x="1913633" y="3594795"/>
            <a:ext cx="4403675"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Deferred interrupt handling</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1913633" y="4207818"/>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Trì hoãn xử lý ngắt trong quá trình xử lý quan trọng để đảm bảo tính toàn vẹn của dữ liệu.</a:t>
            </a:r>
            <a:endParaRPr lang="en-US" sz="2800" dirty="0">
              <a:latin typeface="Times New Roman" panose="02020603050405020304" pitchFamily="18" charset="0"/>
              <a:cs typeface="Times New Roman" panose="02020603050405020304" pitchFamily="18" charset="0"/>
            </a:endParaRPr>
          </a:p>
        </p:txBody>
      </p:sp>
      <p:sp>
        <p:nvSpPr>
          <p:cNvPr id="7" name="Shape 5"/>
          <p:cNvSpPr/>
          <p:nvPr/>
        </p:nvSpPr>
        <p:spPr>
          <a:xfrm>
            <a:off x="9285834" y="3594795"/>
            <a:ext cx="637878" cy="637878"/>
          </a:xfrm>
          <a:prstGeom prst="roundRect">
            <a:avLst>
              <a:gd name="adj" fmla="val 6667"/>
            </a:avLst>
          </a:prstGeom>
          <a:solidFill>
            <a:srgbClr val="E5DFD2"/>
          </a:solidFill>
          <a:ln/>
        </p:spPr>
        <p:txBody>
          <a:bodyPr/>
          <a:lstStyle/>
          <a:p>
            <a:endParaRPr lang="vi-VN"/>
          </a:p>
        </p:txBody>
      </p:sp>
      <p:sp>
        <p:nvSpPr>
          <p:cNvPr id="8" name="Text 6"/>
          <p:cNvSpPr/>
          <p:nvPr/>
        </p:nvSpPr>
        <p:spPr>
          <a:xfrm>
            <a:off x="9392171" y="3647927"/>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2</a:t>
            </a:r>
            <a:endParaRPr lang="en-US" sz="3313" dirty="0"/>
          </a:p>
        </p:txBody>
      </p:sp>
      <p:sp>
        <p:nvSpPr>
          <p:cNvPr id="9" name="Text 7"/>
          <p:cNvSpPr/>
          <p:nvPr/>
        </p:nvSpPr>
        <p:spPr>
          <a:xfrm>
            <a:off x="10207229" y="3594795"/>
            <a:ext cx="356443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Dispatching</a:t>
            </a:r>
            <a:r>
              <a:rPr lang="en-US" sz="2800" b="1" dirty="0">
                <a:latin typeface="Lato Bold" pitchFamily="34" charset="0"/>
                <a:ea typeface="Lato Bold" pitchFamily="34" charset="-122"/>
                <a:cs typeface="Lato Bold" pitchFamily="34" charset="-120"/>
              </a:rPr>
              <a:t> </a:t>
            </a:r>
            <a:r>
              <a:rPr lang="en-US" sz="3200" b="1" dirty="0">
                <a:latin typeface="Times New Roman" panose="02020603050405020304" pitchFamily="18" charset="0"/>
                <a:ea typeface="Lato Bold" pitchFamily="34" charset="-122"/>
                <a:cs typeface="Times New Roman" panose="02020603050405020304" pitchFamily="18" charset="0"/>
              </a:rPr>
              <a:t>interrupts</a:t>
            </a:r>
            <a:endParaRPr lang="en-US" sz="2800" dirty="0">
              <a:latin typeface="Times New Roman" panose="02020603050405020304" pitchFamily="18" charset="0"/>
              <a:cs typeface="Times New Roman" panose="02020603050405020304" pitchFamily="18" charset="0"/>
            </a:endParaRPr>
          </a:p>
        </p:txBody>
      </p:sp>
      <p:sp>
        <p:nvSpPr>
          <p:cNvPr id="10" name="Text 8"/>
          <p:cNvSpPr/>
          <p:nvPr/>
        </p:nvSpPr>
        <p:spPr>
          <a:xfrm>
            <a:off x="10207229" y="4207818"/>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Xử lý ngắt hiệu quả mà không cần polling tất cả các thiết bị, giúp giảm tải cho CPU.</a:t>
            </a:r>
            <a:endParaRPr lang="en-US" sz="2800" dirty="0">
              <a:latin typeface="Times New Roman" panose="02020603050405020304" pitchFamily="18" charset="0"/>
              <a:cs typeface="Times New Roman" panose="02020603050405020304" pitchFamily="18" charset="0"/>
            </a:endParaRPr>
          </a:p>
        </p:txBody>
      </p:sp>
      <p:sp>
        <p:nvSpPr>
          <p:cNvPr id="11" name="Shape 9"/>
          <p:cNvSpPr/>
          <p:nvPr/>
        </p:nvSpPr>
        <p:spPr>
          <a:xfrm>
            <a:off x="992237" y="5717530"/>
            <a:ext cx="637878" cy="637878"/>
          </a:xfrm>
          <a:prstGeom prst="roundRect">
            <a:avLst>
              <a:gd name="adj" fmla="val 6667"/>
            </a:avLst>
          </a:prstGeom>
          <a:solidFill>
            <a:srgbClr val="E5DFD2"/>
          </a:solidFill>
          <a:ln/>
        </p:spPr>
        <p:txBody>
          <a:bodyPr/>
          <a:lstStyle/>
          <a:p>
            <a:endParaRPr lang="vi-VN"/>
          </a:p>
        </p:txBody>
      </p:sp>
      <p:sp>
        <p:nvSpPr>
          <p:cNvPr id="12" name="Text 10"/>
          <p:cNvSpPr/>
          <p:nvPr/>
        </p:nvSpPr>
        <p:spPr>
          <a:xfrm>
            <a:off x="1098575" y="5770662"/>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3</a:t>
            </a:r>
            <a:endParaRPr lang="en-US" sz="3313" dirty="0"/>
          </a:p>
        </p:txBody>
      </p:sp>
      <p:sp>
        <p:nvSpPr>
          <p:cNvPr id="13" name="Text 11"/>
          <p:cNvSpPr/>
          <p:nvPr/>
        </p:nvSpPr>
        <p:spPr>
          <a:xfrm>
            <a:off x="1913633" y="5717530"/>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Multilevel interrupts</a:t>
            </a:r>
            <a:endParaRPr lang="en-US" sz="3200" dirty="0">
              <a:latin typeface="Times New Roman" panose="02020603050405020304" pitchFamily="18" charset="0"/>
              <a:cs typeface="Times New Roman" panose="02020603050405020304" pitchFamily="18" charset="0"/>
            </a:endParaRPr>
          </a:p>
        </p:txBody>
      </p:sp>
      <p:sp>
        <p:nvSpPr>
          <p:cNvPr id="14" name="Text 12"/>
          <p:cNvSpPr/>
          <p:nvPr/>
        </p:nvSpPr>
        <p:spPr>
          <a:xfrm>
            <a:off x="1913633" y="6330555"/>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Phân biệt ngắt cao và thấp ưu tiên, giúp hệ điều hành phản hồi với độ khẩn cấp phù hợp.</a:t>
            </a:r>
            <a:endParaRPr lang="en-US" sz="2800" dirty="0">
              <a:latin typeface="Times New Roman" panose="02020603050405020304" pitchFamily="18" charset="0"/>
              <a:cs typeface="Times New Roman" panose="02020603050405020304" pitchFamily="18" charset="0"/>
            </a:endParaRPr>
          </a:p>
        </p:txBody>
      </p:sp>
      <p:sp>
        <p:nvSpPr>
          <p:cNvPr id="15" name="Shape 13"/>
          <p:cNvSpPr/>
          <p:nvPr/>
        </p:nvSpPr>
        <p:spPr>
          <a:xfrm>
            <a:off x="9285834" y="5717530"/>
            <a:ext cx="637878" cy="637878"/>
          </a:xfrm>
          <a:prstGeom prst="roundRect">
            <a:avLst>
              <a:gd name="adj" fmla="val 6667"/>
            </a:avLst>
          </a:prstGeom>
          <a:solidFill>
            <a:srgbClr val="E5DFD2"/>
          </a:solidFill>
          <a:ln/>
        </p:spPr>
        <p:txBody>
          <a:bodyPr/>
          <a:lstStyle/>
          <a:p>
            <a:endParaRPr lang="vi-VN"/>
          </a:p>
        </p:txBody>
      </p:sp>
      <p:sp>
        <p:nvSpPr>
          <p:cNvPr id="16" name="Text 14"/>
          <p:cNvSpPr/>
          <p:nvPr/>
        </p:nvSpPr>
        <p:spPr>
          <a:xfrm>
            <a:off x="9392171" y="5770662"/>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4</a:t>
            </a:r>
            <a:endParaRPr lang="en-US" sz="3313" dirty="0"/>
          </a:p>
        </p:txBody>
      </p:sp>
      <p:sp>
        <p:nvSpPr>
          <p:cNvPr id="17" name="Text 15"/>
          <p:cNvSpPr/>
          <p:nvPr/>
        </p:nvSpPr>
        <p:spPr>
          <a:xfrm>
            <a:off x="10207229" y="5717530"/>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Traps</a:t>
            </a:r>
            <a:endParaRPr lang="en-US" sz="2800" dirty="0">
              <a:latin typeface="Times New Roman" panose="02020603050405020304" pitchFamily="18" charset="0"/>
              <a:cs typeface="Times New Roman" panose="02020603050405020304" pitchFamily="18" charset="0"/>
            </a:endParaRPr>
          </a:p>
        </p:txBody>
      </p:sp>
      <p:sp>
        <p:nvSpPr>
          <p:cNvPr id="18" name="Text 16"/>
          <p:cNvSpPr/>
          <p:nvPr/>
        </p:nvSpPr>
        <p:spPr>
          <a:xfrm>
            <a:off x="10207229" y="6330555"/>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Các ngắt xảy ra do lỗi hệ thống như lỗi chia cho 0 hoặc truy cập bộ nhớ không hợp lệ.</a:t>
            </a:r>
            <a:endParaRPr lang="en-US" sz="2800" dirty="0">
              <a:latin typeface="Times New Roman" panose="02020603050405020304" pitchFamily="18" charset="0"/>
              <a:cs typeface="Times New Roman" panose="02020603050405020304" pitchFamily="18" charset="0"/>
            </a:endParaRPr>
          </a:p>
        </p:txBody>
      </p:sp>
      <p:sp>
        <p:nvSpPr>
          <p:cNvPr id="19" name="Text 17"/>
          <p:cNvSpPr/>
          <p:nvPr/>
        </p:nvSpPr>
        <p:spPr>
          <a:xfrm>
            <a:off x="992238" y="7556748"/>
            <a:ext cx="1630352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Trong hệ thống hiện đại, việc quản lý ngắt đòi hỏi các tính năng phức tạp hơn để đảm bảo hiệu suất và độ tin cậy. Các tính năng như deferred interrupt handling, dispatching interrupts, multilevel interrupts và traps đóng vai trò quan trọng trong việc quản lý ngắt.</a:t>
            </a:r>
            <a:endParaRPr lang="en-US" sz="28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54AFABE4-BCA1-031C-EABC-2C98F68D47FC}"/>
              </a:ext>
            </a:extLst>
          </p:cNvPr>
          <p:cNvPicPr>
            <a:picLocks noChangeAspect="1"/>
          </p:cNvPicPr>
          <p:nvPr/>
        </p:nvPicPr>
        <p:blipFill>
          <a:blip r:embed="rId3"/>
          <a:stretch>
            <a:fillRect/>
          </a:stretch>
        </p:blipFill>
        <p:spPr>
          <a:xfrm>
            <a:off x="15825383" y="9748415"/>
            <a:ext cx="2430138" cy="471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7" y="1339911"/>
            <a:ext cx="12574191" cy="885974"/>
          </a:xfrm>
          <a:prstGeom prst="rect">
            <a:avLst/>
          </a:prstGeom>
          <a:noFill/>
          <a:ln/>
        </p:spPr>
        <p:txBody>
          <a:bodyPr wrap="none" lIns="0" tIns="0" rIns="0" bIns="0" rtlCol="0" anchor="t"/>
          <a:lstStyle/>
          <a:p>
            <a:pPr>
              <a:lnSpc>
                <a:spcPts val="6938"/>
              </a:lnSpc>
            </a:pPr>
            <a:r>
              <a:rPr lang="en-US" sz="6600" b="1" dirty="0" err="1">
                <a:solidFill>
                  <a:srgbClr val="282824"/>
                </a:solidFill>
                <a:latin typeface="Times New Roman" panose="02020603050405020304" pitchFamily="18" charset="0"/>
                <a:ea typeface="Lato Bold" pitchFamily="34" charset="-122"/>
                <a:cs typeface="Times New Roman" panose="02020603050405020304" pitchFamily="18" charset="0"/>
              </a:rPr>
              <a:t>c.Các</a:t>
            </a:r>
            <a:r>
              <a:rPr lang="en-US" sz="6600" b="1" dirty="0">
                <a:solidFill>
                  <a:srgbClr val="282824"/>
                </a:solidFill>
                <a:latin typeface="Times New Roman" panose="02020603050405020304" pitchFamily="18" charset="0"/>
                <a:ea typeface="Lato Bold" pitchFamily="34" charset="-122"/>
                <a:cs typeface="Times New Roman" panose="02020603050405020304" pitchFamily="18" charset="0"/>
              </a:rPr>
              <a:t> </a:t>
            </a:r>
            <a:r>
              <a:rPr lang="en-US" sz="6600" b="1" dirty="0" err="1">
                <a:solidFill>
                  <a:srgbClr val="282824"/>
                </a:solidFill>
                <a:latin typeface="Times New Roman" panose="02020603050405020304" pitchFamily="18" charset="0"/>
                <a:ea typeface="Lato Bold" pitchFamily="34" charset="-122"/>
                <a:cs typeface="Times New Roman" panose="02020603050405020304" pitchFamily="18" charset="0"/>
              </a:rPr>
              <a:t>Loại</a:t>
            </a:r>
            <a:r>
              <a:rPr lang="en-US" sz="6600" b="1" dirty="0">
                <a:solidFill>
                  <a:srgbClr val="282824"/>
                </a:solidFill>
                <a:latin typeface="Times New Roman" panose="02020603050405020304" pitchFamily="18" charset="0"/>
                <a:ea typeface="Lato Bold" pitchFamily="34" charset="-122"/>
                <a:cs typeface="Times New Roman" panose="02020603050405020304" pitchFamily="18" charset="0"/>
              </a:rPr>
              <a:t> </a:t>
            </a:r>
            <a:r>
              <a:rPr lang="en-US" sz="6600" b="1" dirty="0" err="1">
                <a:solidFill>
                  <a:srgbClr val="282824"/>
                </a:solidFill>
                <a:latin typeface="Times New Roman" panose="02020603050405020304" pitchFamily="18" charset="0"/>
                <a:ea typeface="Lato Bold" pitchFamily="34" charset="-122"/>
                <a:cs typeface="Times New Roman" panose="02020603050405020304" pitchFamily="18" charset="0"/>
              </a:rPr>
              <a:t>Ngắt</a:t>
            </a:r>
            <a:endParaRPr lang="en-US" sz="6600" dirty="0">
              <a:latin typeface="Times New Roman" panose="02020603050405020304" pitchFamily="18" charset="0"/>
              <a:cs typeface="Times New Roman" panose="02020603050405020304" pitchFamily="18" charset="0"/>
            </a:endParaRPr>
          </a:p>
        </p:txBody>
      </p:sp>
      <p:sp>
        <p:nvSpPr>
          <p:cNvPr id="3" name="Shape 1"/>
          <p:cNvSpPr/>
          <p:nvPr/>
        </p:nvSpPr>
        <p:spPr>
          <a:xfrm>
            <a:off x="992237" y="3594795"/>
            <a:ext cx="637878" cy="637878"/>
          </a:xfrm>
          <a:prstGeom prst="roundRect">
            <a:avLst>
              <a:gd name="adj" fmla="val 6667"/>
            </a:avLst>
          </a:prstGeom>
          <a:solidFill>
            <a:srgbClr val="E5DFD2"/>
          </a:solidFill>
          <a:ln/>
        </p:spPr>
        <p:txBody>
          <a:bodyPr/>
          <a:lstStyle/>
          <a:p>
            <a:endParaRPr lang="vi-VN"/>
          </a:p>
        </p:txBody>
      </p:sp>
      <p:sp>
        <p:nvSpPr>
          <p:cNvPr id="4" name="Text 2"/>
          <p:cNvSpPr/>
          <p:nvPr/>
        </p:nvSpPr>
        <p:spPr>
          <a:xfrm>
            <a:off x="1098575" y="3647927"/>
            <a:ext cx="425203" cy="531614"/>
          </a:xfrm>
          <a:prstGeom prst="rect">
            <a:avLst/>
          </a:prstGeom>
          <a:noFill/>
          <a:ln/>
        </p:spPr>
        <p:txBody>
          <a:bodyPr wrap="none" lIns="0" tIns="0" rIns="0" bIns="0" rtlCol="0" anchor="t"/>
          <a:lstStyle/>
          <a:p>
            <a:pPr algn="ctr">
              <a:lnSpc>
                <a:spcPts val="3313"/>
              </a:lnSpc>
            </a:pPr>
            <a:r>
              <a:rPr lang="en-US" sz="3313" b="1" dirty="0">
                <a:solidFill>
                  <a:srgbClr val="4A4A45"/>
                </a:solidFill>
                <a:latin typeface="Lato Bold" pitchFamily="34" charset="0"/>
                <a:ea typeface="Lato Bold" pitchFamily="34" charset="-122"/>
                <a:cs typeface="Lato Bold" pitchFamily="34" charset="-120"/>
              </a:rPr>
              <a:t>1</a:t>
            </a:r>
            <a:endParaRPr lang="en-US" sz="3313" dirty="0"/>
          </a:p>
        </p:txBody>
      </p:sp>
      <p:sp>
        <p:nvSpPr>
          <p:cNvPr id="5" name="Text 3"/>
          <p:cNvSpPr/>
          <p:nvPr/>
        </p:nvSpPr>
        <p:spPr>
          <a:xfrm>
            <a:off x="1913633" y="3594795"/>
            <a:ext cx="4403675" cy="442913"/>
          </a:xfrm>
          <a:prstGeom prst="rect">
            <a:avLst/>
          </a:prstGeom>
          <a:noFill/>
          <a:ln/>
        </p:spPr>
        <p:txBody>
          <a:bodyPr wrap="none" lIns="0" tIns="0" rIns="0" bIns="0" rtlCol="0" anchor="t"/>
          <a:lstStyle/>
          <a:p>
            <a:pPr>
              <a:lnSpc>
                <a:spcPts val="3438"/>
              </a:lnSpc>
            </a:pPr>
            <a:r>
              <a:rPr lang="en-US" sz="3600" b="1" dirty="0" err="1">
                <a:effectLst/>
                <a:latin typeface="Times New Roman" panose="02020603050405020304" pitchFamily="18" charset="0"/>
                <a:ea typeface="Calibri" panose="020F0502020204030204" pitchFamily="34" charset="0"/>
                <a:cs typeface="Times New Roman" panose="02020603050405020304" pitchFamily="18" charset="0"/>
              </a:rPr>
              <a:t>Nonmaskable</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 interrupt</a:t>
            </a:r>
            <a:endParaRPr lang="en-US" sz="5400" b="1" dirty="0">
              <a:latin typeface="Times New Roman" panose="02020603050405020304" pitchFamily="18" charset="0"/>
              <a:cs typeface="Times New Roman" panose="02020603050405020304" pitchFamily="18" charset="0"/>
            </a:endParaRPr>
          </a:p>
        </p:txBody>
      </p:sp>
      <p:sp>
        <p:nvSpPr>
          <p:cNvPr id="6" name="Text 4"/>
          <p:cNvSpPr/>
          <p:nvPr/>
        </p:nvSpPr>
        <p:spPr>
          <a:xfrm>
            <a:off x="1913633" y="4207818"/>
            <a:ext cx="7088684" cy="907256"/>
          </a:xfrm>
          <a:prstGeom prst="rect">
            <a:avLst/>
          </a:prstGeom>
          <a:noFill/>
          <a:ln/>
        </p:spPr>
        <p:txBody>
          <a:bodyPr wrap="square" lIns="0" tIns="0" rIns="0" bIns="0" rtlCol="0" anchor="t"/>
          <a:lstStyle/>
          <a:p>
            <a:pPr lvl="0">
              <a:lnSpc>
                <a:spcPct val="107000"/>
              </a:lnSpc>
              <a:spcAft>
                <a:spcPts val="800"/>
              </a:spcAft>
              <a:buSzPts val="1000"/>
              <a:tabLst>
                <a:tab pos="457200" algn="l"/>
              </a:tabLst>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grpSp>
        <p:nvGrpSpPr>
          <p:cNvPr id="21" name="Group 20">
            <a:extLst>
              <a:ext uri="{FF2B5EF4-FFF2-40B4-BE49-F238E27FC236}">
                <a16:creationId xmlns:a16="http://schemas.microsoft.com/office/drawing/2014/main" id="{05422562-AC02-99BA-8F78-43E47D7215A6}"/>
              </a:ext>
            </a:extLst>
          </p:cNvPr>
          <p:cNvGrpSpPr/>
          <p:nvPr/>
        </p:nvGrpSpPr>
        <p:grpSpPr>
          <a:xfrm>
            <a:off x="9561388" y="3647927"/>
            <a:ext cx="8010079" cy="1520279"/>
            <a:chOff x="9285834" y="3594795"/>
            <a:chExt cx="8010079" cy="1520279"/>
          </a:xfrm>
        </p:grpSpPr>
        <p:sp>
          <p:nvSpPr>
            <p:cNvPr id="7" name="Shape 5"/>
            <p:cNvSpPr/>
            <p:nvPr/>
          </p:nvSpPr>
          <p:spPr>
            <a:xfrm>
              <a:off x="9285834" y="3594795"/>
              <a:ext cx="637878" cy="637878"/>
            </a:xfrm>
            <a:prstGeom prst="roundRect">
              <a:avLst>
                <a:gd name="adj" fmla="val 6667"/>
              </a:avLst>
            </a:prstGeom>
            <a:solidFill>
              <a:srgbClr val="E5DFD2"/>
            </a:solidFill>
            <a:ln/>
          </p:spPr>
          <p:txBody>
            <a:bodyPr/>
            <a:lstStyle/>
            <a:p>
              <a:endParaRPr lang="vi-VN"/>
            </a:p>
          </p:txBody>
        </p:sp>
        <p:sp>
          <p:nvSpPr>
            <p:cNvPr id="8" name="Text 6"/>
            <p:cNvSpPr/>
            <p:nvPr/>
          </p:nvSpPr>
          <p:spPr>
            <a:xfrm>
              <a:off x="9392171" y="3647927"/>
              <a:ext cx="425203" cy="531614"/>
            </a:xfrm>
            <a:prstGeom prst="rect">
              <a:avLst/>
            </a:prstGeom>
            <a:noFill/>
            <a:ln/>
          </p:spPr>
          <p:txBody>
            <a:bodyPr wrap="none" lIns="0" tIns="0" rIns="0" bIns="0" rtlCol="0" anchor="t"/>
            <a:lstStyle/>
            <a:p>
              <a:pPr algn="ctr">
                <a:lnSpc>
                  <a:spcPts val="3313"/>
                </a:lnSpc>
              </a:pPr>
              <a:r>
                <a:rPr lang="en-US" sz="3313" b="1" dirty="0">
                  <a:solidFill>
                    <a:srgbClr val="4A4A45"/>
                  </a:solidFill>
                  <a:latin typeface="Lato Bold" pitchFamily="34" charset="0"/>
                  <a:ea typeface="Lato Bold" pitchFamily="34" charset="-122"/>
                  <a:cs typeface="Lato Bold" pitchFamily="34" charset="-120"/>
                </a:rPr>
                <a:t>2</a:t>
              </a:r>
              <a:endParaRPr lang="en-US" sz="3313" dirty="0"/>
            </a:p>
          </p:txBody>
        </p:sp>
        <p:sp>
          <p:nvSpPr>
            <p:cNvPr id="9" name="Text 7"/>
            <p:cNvSpPr/>
            <p:nvPr/>
          </p:nvSpPr>
          <p:spPr>
            <a:xfrm>
              <a:off x="10207229" y="3594795"/>
              <a:ext cx="3564434" cy="442913"/>
            </a:xfrm>
            <a:prstGeom prst="rect">
              <a:avLst/>
            </a:prstGeom>
            <a:noFill/>
            <a:ln/>
          </p:spPr>
          <p:txBody>
            <a:bodyPr wrap="none" lIns="0" tIns="0" rIns="0" bIns="0" rtlCol="0" anchor="t"/>
            <a:lstStyle/>
            <a:p>
              <a:pPr>
                <a:lnSpc>
                  <a:spcPts val="3438"/>
                </a:lnSpc>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Maskable interrupt</a:t>
              </a:r>
              <a:endParaRPr lang="en-US" sz="4800" b="1" dirty="0">
                <a:latin typeface="Times New Roman" panose="02020603050405020304" pitchFamily="18" charset="0"/>
                <a:cs typeface="Times New Roman" panose="02020603050405020304" pitchFamily="18" charset="0"/>
              </a:endParaRPr>
            </a:p>
          </p:txBody>
        </p:sp>
        <p:sp>
          <p:nvSpPr>
            <p:cNvPr id="10" name="Text 8"/>
            <p:cNvSpPr/>
            <p:nvPr/>
          </p:nvSpPr>
          <p:spPr>
            <a:xfrm>
              <a:off x="10207229" y="4207818"/>
              <a:ext cx="7088684" cy="907256"/>
            </a:xfrm>
            <a:prstGeom prst="rect">
              <a:avLst/>
            </a:prstGeom>
            <a:noFill/>
            <a:ln/>
          </p:spPr>
          <p:txBody>
            <a:bodyPr wrap="square" lIns="0" tIns="0" rIns="0" bIns="0" rtlCol="0" anchor="t"/>
            <a:lstStyle/>
            <a:p>
              <a:pPr lvl="0">
                <a:lnSpc>
                  <a:spcPct val="107000"/>
                </a:lnSpc>
                <a:spcAft>
                  <a:spcPts val="800"/>
                </a:spcAft>
                <a:buSzPts val="1000"/>
                <a:tabLst>
                  <a:tab pos="457200" algn="l"/>
                </a:tabLst>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gián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grpSp>
      <p:grpSp>
        <p:nvGrpSpPr>
          <p:cNvPr id="20" name="Group 19">
            <a:extLst>
              <a:ext uri="{FF2B5EF4-FFF2-40B4-BE49-F238E27FC236}">
                <a16:creationId xmlns:a16="http://schemas.microsoft.com/office/drawing/2014/main" id="{1C419126-9234-7B67-12BC-F2A0CE165943}"/>
              </a:ext>
            </a:extLst>
          </p:cNvPr>
          <p:cNvGrpSpPr/>
          <p:nvPr/>
        </p:nvGrpSpPr>
        <p:grpSpPr>
          <a:xfrm>
            <a:off x="984742" y="6135735"/>
            <a:ext cx="8010080" cy="1520281"/>
            <a:chOff x="992237" y="5717530"/>
            <a:chExt cx="8010080" cy="1520281"/>
          </a:xfrm>
        </p:grpSpPr>
        <p:sp>
          <p:nvSpPr>
            <p:cNvPr id="11" name="Shape 9"/>
            <p:cNvSpPr/>
            <p:nvPr/>
          </p:nvSpPr>
          <p:spPr>
            <a:xfrm>
              <a:off x="992237" y="5717530"/>
              <a:ext cx="637878" cy="637878"/>
            </a:xfrm>
            <a:prstGeom prst="roundRect">
              <a:avLst>
                <a:gd name="adj" fmla="val 6667"/>
              </a:avLst>
            </a:prstGeom>
            <a:solidFill>
              <a:srgbClr val="E5DFD2"/>
            </a:solidFill>
            <a:ln/>
          </p:spPr>
          <p:txBody>
            <a:bodyPr/>
            <a:lstStyle/>
            <a:p>
              <a:endParaRPr lang="vi-VN"/>
            </a:p>
          </p:txBody>
        </p:sp>
        <p:sp>
          <p:nvSpPr>
            <p:cNvPr id="12" name="Text 10"/>
            <p:cNvSpPr/>
            <p:nvPr/>
          </p:nvSpPr>
          <p:spPr>
            <a:xfrm>
              <a:off x="1098575" y="5770662"/>
              <a:ext cx="425203" cy="531614"/>
            </a:xfrm>
            <a:prstGeom prst="rect">
              <a:avLst/>
            </a:prstGeom>
            <a:noFill/>
            <a:ln/>
          </p:spPr>
          <p:txBody>
            <a:bodyPr wrap="none" lIns="0" tIns="0" rIns="0" bIns="0" rtlCol="0" anchor="t"/>
            <a:lstStyle/>
            <a:p>
              <a:pPr algn="ctr">
                <a:lnSpc>
                  <a:spcPts val="3313"/>
                </a:lnSpc>
              </a:pPr>
              <a:r>
                <a:rPr lang="en-US" sz="3313" b="1" dirty="0">
                  <a:solidFill>
                    <a:srgbClr val="4A4A45"/>
                  </a:solidFill>
                  <a:latin typeface="Lato Bold" pitchFamily="34" charset="0"/>
                  <a:ea typeface="Lato Bold" pitchFamily="34" charset="-122"/>
                  <a:cs typeface="Lato Bold" pitchFamily="34" charset="-120"/>
                </a:rPr>
                <a:t>3</a:t>
              </a:r>
              <a:endParaRPr lang="en-US" sz="3313" dirty="0"/>
            </a:p>
          </p:txBody>
        </p:sp>
        <p:sp>
          <p:nvSpPr>
            <p:cNvPr id="13" name="Text 11"/>
            <p:cNvSpPr/>
            <p:nvPr/>
          </p:nvSpPr>
          <p:spPr>
            <a:xfrm>
              <a:off x="1913633" y="5717530"/>
              <a:ext cx="3544044" cy="442913"/>
            </a:xfrm>
            <a:prstGeom prst="rect">
              <a:avLst/>
            </a:prstGeom>
            <a:noFill/>
            <a:ln/>
          </p:spPr>
          <p:txBody>
            <a:bodyPr wrap="none" lIns="0" tIns="0" rIns="0" bIns="0" rtlCol="0" anchor="t"/>
            <a:lstStyle/>
            <a:p>
              <a:pPr>
                <a:lnSpc>
                  <a:spcPts val="3438"/>
                </a:lnSpc>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Interrupt vector</a:t>
              </a:r>
              <a:endParaRPr lang="en-US" sz="5400" b="1" dirty="0">
                <a:latin typeface="Times New Roman" panose="02020603050405020304" pitchFamily="18" charset="0"/>
                <a:cs typeface="Times New Roman" panose="02020603050405020304" pitchFamily="18" charset="0"/>
              </a:endParaRPr>
            </a:p>
          </p:txBody>
        </p:sp>
        <p:sp>
          <p:nvSpPr>
            <p:cNvPr id="14" name="Text 12"/>
            <p:cNvSpPr/>
            <p:nvPr/>
          </p:nvSpPr>
          <p:spPr>
            <a:xfrm>
              <a:off x="1913633" y="6330555"/>
              <a:ext cx="7088684" cy="907256"/>
            </a:xfrm>
            <a:prstGeom prst="rect">
              <a:avLst/>
            </a:prstGeom>
            <a:noFill/>
            <a:ln/>
          </p:spPr>
          <p:txBody>
            <a:bodyPr wrap="square" lIns="0" tIns="0" rIns="0" bIns="0" rtlCol="0" anchor="t"/>
            <a:lstStyle/>
            <a:p>
              <a:pPr>
                <a:lnSpc>
                  <a:spcPts val="3563"/>
                </a:lnSpc>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routine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CPU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chóng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đến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routine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quét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ngắt</a:t>
              </a:r>
              <a:endParaRPr lang="en-US" sz="4000" dirty="0">
                <a:latin typeface="Times New Roman" panose="02020603050405020304" pitchFamily="18" charset="0"/>
                <a:cs typeface="Times New Roman" panose="02020603050405020304" pitchFamily="18" charset="0"/>
              </a:endParaRPr>
            </a:p>
          </p:txBody>
        </p:sp>
      </p:grpSp>
      <p:pic>
        <p:nvPicPr>
          <p:cNvPr id="22" name="Picture 21">
            <a:extLst>
              <a:ext uri="{FF2B5EF4-FFF2-40B4-BE49-F238E27FC236}">
                <a16:creationId xmlns:a16="http://schemas.microsoft.com/office/drawing/2014/main" id="{64411D92-684D-2579-24A7-9CFF9680E908}"/>
              </a:ext>
            </a:extLst>
          </p:cNvPr>
          <p:cNvPicPr>
            <a:picLocks noChangeAspect="1"/>
          </p:cNvPicPr>
          <p:nvPr/>
        </p:nvPicPr>
        <p:blipFill>
          <a:blip r:embed="rId3"/>
          <a:stretch>
            <a:fillRect/>
          </a:stretch>
        </p:blipFill>
        <p:spPr>
          <a:xfrm>
            <a:off x="15857862" y="9465656"/>
            <a:ext cx="2430138" cy="776100"/>
          </a:xfrm>
          <a:prstGeom prst="rect">
            <a:avLst/>
          </a:prstGeom>
        </p:spPr>
      </p:pic>
    </p:spTree>
    <p:extLst>
      <p:ext uri="{BB962C8B-B14F-4D97-AF65-F5344CB8AC3E}">
        <p14:creationId xmlns:p14="http://schemas.microsoft.com/office/powerpoint/2010/main" val="1004004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99748" y="2019300"/>
            <a:ext cx="9412933" cy="885974"/>
          </a:xfrm>
          <a:prstGeom prst="rect">
            <a:avLst/>
          </a:prstGeom>
          <a:noFill/>
          <a:ln/>
        </p:spPr>
        <p:txBody>
          <a:bodyPr wrap="none" lIns="0" tIns="0" rIns="0" bIns="0" rtlCol="0" anchor="t"/>
          <a:lstStyle/>
          <a:p>
            <a:pPr>
              <a:lnSpc>
                <a:spcPts val="6938"/>
              </a:lnSpc>
            </a:pPr>
            <a:r>
              <a:rPr lang="en-US" sz="5400" b="1" dirty="0">
                <a:latin typeface="Times New Roman" panose="02020603050405020304" pitchFamily="18" charset="0"/>
                <a:ea typeface="Lato Bold" pitchFamily="34" charset="-122"/>
                <a:cs typeface="Times New Roman" panose="02020603050405020304" pitchFamily="18" charset="0"/>
              </a:rPr>
              <a:t>2.Direct Memory Access (DMA)</a:t>
            </a:r>
            <a:endParaRPr lang="en-US" sz="5400" dirty="0">
              <a:latin typeface="Times New Roman" panose="02020603050405020304" pitchFamily="18" charset="0"/>
              <a:cs typeface="Times New Roman" panose="02020603050405020304" pitchFamily="18" charset="0"/>
            </a:endParaRPr>
          </a:p>
        </p:txBody>
      </p:sp>
      <p:sp>
        <p:nvSpPr>
          <p:cNvPr id="3" name="Shape 1"/>
          <p:cNvSpPr/>
          <p:nvPr/>
        </p:nvSpPr>
        <p:spPr>
          <a:xfrm>
            <a:off x="1099748" y="6172225"/>
            <a:ext cx="5245447" cy="2857475"/>
          </a:xfrm>
          <a:prstGeom prst="roundRect">
            <a:avLst>
              <a:gd name="adj" fmla="val 1674"/>
            </a:avLst>
          </a:prstGeom>
          <a:solidFill>
            <a:srgbClr val="E5DFD2"/>
          </a:solidFill>
          <a:ln/>
        </p:spPr>
        <p:txBody>
          <a:bodyPr/>
          <a:lstStyle/>
          <a:p>
            <a:endParaRPr lang="vi-VN"/>
          </a:p>
        </p:txBody>
      </p:sp>
      <p:sp>
        <p:nvSpPr>
          <p:cNvPr id="4" name="Text 2"/>
          <p:cNvSpPr/>
          <p:nvPr/>
        </p:nvSpPr>
        <p:spPr>
          <a:xfrm>
            <a:off x="1383265" y="6455743"/>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Giảm tải cho CPU</a:t>
            </a:r>
            <a:endParaRPr lang="en-US" sz="3200" dirty="0">
              <a:latin typeface="Times New Roman" panose="02020603050405020304" pitchFamily="18" charset="0"/>
              <a:cs typeface="Times New Roman" panose="02020603050405020304" pitchFamily="18" charset="0"/>
            </a:endParaRPr>
          </a:p>
        </p:txBody>
      </p:sp>
      <p:sp>
        <p:nvSpPr>
          <p:cNvPr id="5" name="Text 3"/>
          <p:cNvSpPr/>
          <p:nvPr/>
        </p:nvSpPr>
        <p:spPr>
          <a:xfrm>
            <a:off x="1383265" y="7068766"/>
            <a:ext cx="4678412"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giúp giảm tải công việc cho CPU khi thực hiện các chuyển giao dữ liệu lớn.</a:t>
            </a:r>
            <a:endParaRPr lang="en-US" sz="2800" dirty="0">
              <a:latin typeface="Times New Roman" panose="02020603050405020304" pitchFamily="18" charset="0"/>
              <a:cs typeface="Times New Roman" panose="02020603050405020304" pitchFamily="18" charset="0"/>
            </a:endParaRPr>
          </a:p>
        </p:txBody>
      </p:sp>
      <p:sp>
        <p:nvSpPr>
          <p:cNvPr id="6" name="Shape 4"/>
          <p:cNvSpPr/>
          <p:nvPr/>
        </p:nvSpPr>
        <p:spPr>
          <a:xfrm>
            <a:off x="6628713" y="6172225"/>
            <a:ext cx="5245447" cy="2857475"/>
          </a:xfrm>
          <a:prstGeom prst="roundRect">
            <a:avLst>
              <a:gd name="adj" fmla="val 1674"/>
            </a:avLst>
          </a:prstGeom>
          <a:solidFill>
            <a:srgbClr val="E5DFD2"/>
          </a:solidFill>
          <a:ln/>
        </p:spPr>
        <p:txBody>
          <a:bodyPr/>
          <a:lstStyle/>
          <a:p>
            <a:endParaRPr lang="vi-VN"/>
          </a:p>
        </p:txBody>
      </p:sp>
      <p:sp>
        <p:nvSpPr>
          <p:cNvPr id="7" name="Text 5"/>
          <p:cNvSpPr/>
          <p:nvPr/>
        </p:nvSpPr>
        <p:spPr>
          <a:xfrm>
            <a:off x="6912230" y="6455743"/>
            <a:ext cx="3620392"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Bộ điều khiển đặc biệt</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6912230" y="7068766"/>
            <a:ext cx="4678412"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sử dụng một bộ điều khiển đặc biệt để thực hiện chuyển giao dữ liệu trực tiếp giữa bộ nhớ và thiết bị.</a:t>
            </a:r>
            <a:endParaRPr lang="en-US" sz="2800" dirty="0">
              <a:latin typeface="Times New Roman" panose="02020603050405020304" pitchFamily="18" charset="0"/>
              <a:cs typeface="Times New Roman" panose="02020603050405020304" pitchFamily="18" charset="0"/>
            </a:endParaRPr>
          </a:p>
        </p:txBody>
      </p:sp>
      <p:sp>
        <p:nvSpPr>
          <p:cNvPr id="9" name="Shape 7"/>
          <p:cNvSpPr/>
          <p:nvPr/>
        </p:nvSpPr>
        <p:spPr>
          <a:xfrm>
            <a:off x="12157677" y="6172225"/>
            <a:ext cx="5596923" cy="2857475"/>
          </a:xfrm>
          <a:prstGeom prst="roundRect">
            <a:avLst>
              <a:gd name="adj" fmla="val 1674"/>
            </a:avLst>
          </a:prstGeom>
          <a:solidFill>
            <a:srgbClr val="E5DFD2"/>
          </a:solidFill>
          <a:ln/>
        </p:spPr>
        <p:txBody>
          <a:bodyPr/>
          <a:lstStyle/>
          <a:p>
            <a:endParaRPr lang="vi-VN"/>
          </a:p>
        </p:txBody>
      </p:sp>
      <p:sp>
        <p:nvSpPr>
          <p:cNvPr id="10" name="Text 8"/>
          <p:cNvSpPr/>
          <p:nvPr/>
        </p:nvSpPr>
        <p:spPr>
          <a:xfrm>
            <a:off x="12441195" y="6455743"/>
            <a:ext cx="4664571"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Không cần can thiệp của CPU</a:t>
            </a:r>
            <a:endParaRPr lang="en-US" sz="3200" dirty="0">
              <a:latin typeface="Times New Roman" panose="02020603050405020304" pitchFamily="18" charset="0"/>
              <a:cs typeface="Times New Roman" panose="02020603050405020304" pitchFamily="18" charset="0"/>
            </a:endParaRPr>
          </a:p>
        </p:txBody>
      </p:sp>
      <p:sp>
        <p:nvSpPr>
          <p:cNvPr id="11" name="Text 9"/>
          <p:cNvSpPr/>
          <p:nvPr/>
        </p:nvSpPr>
        <p:spPr>
          <a:xfrm>
            <a:off x="12441195" y="7068766"/>
            <a:ext cx="4678412"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thực hiện chuyển giao dữ liệu mà không cần sự can thiệp của CPU.</a:t>
            </a:r>
            <a:endParaRPr lang="en-US" sz="2800" dirty="0">
              <a:latin typeface="Times New Roman" panose="02020603050405020304" pitchFamily="18" charset="0"/>
              <a:cs typeface="Times New Roman" panose="02020603050405020304" pitchFamily="18" charset="0"/>
            </a:endParaRPr>
          </a:p>
        </p:txBody>
      </p:sp>
      <p:sp>
        <p:nvSpPr>
          <p:cNvPr id="12" name="Text 10"/>
          <p:cNvSpPr/>
          <p:nvPr/>
        </p:nvSpPr>
        <p:spPr>
          <a:xfrm>
            <a:off x="1099748" y="4349018"/>
            <a:ext cx="1630352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Direct Memory Access (DMA) là một cơ chế quan trọng giúp giảm tải cho CPU trong quá trình chuyển giao dữ liệu lớn. DMA sử dụng một bộ điều khiển đặc biệt để thực hiện chuyển giao dữ liệu trực tiếp giữa bộ nhớ và thiết bị mà không cần sự can thiệp của CPU.</a:t>
            </a:r>
            <a:endParaRPr lang="en-US" sz="28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37B5584-A996-81FA-419E-8DA0379BA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1" y="571499"/>
            <a:ext cx="6659074" cy="3508363"/>
          </a:xfrm>
          <a:prstGeom prst="rect">
            <a:avLst/>
          </a:prstGeom>
        </p:spPr>
      </p:pic>
      <p:pic>
        <p:nvPicPr>
          <p:cNvPr id="15" name="Picture 14">
            <a:extLst>
              <a:ext uri="{FF2B5EF4-FFF2-40B4-BE49-F238E27FC236}">
                <a16:creationId xmlns:a16="http://schemas.microsoft.com/office/drawing/2014/main" id="{AF7C8C3A-14AC-BE65-9486-DB581BFC6794}"/>
              </a:ext>
            </a:extLst>
          </p:cNvPr>
          <p:cNvPicPr>
            <a:picLocks noChangeAspect="1"/>
          </p:cNvPicPr>
          <p:nvPr/>
        </p:nvPicPr>
        <p:blipFill>
          <a:blip r:embed="rId4"/>
          <a:stretch>
            <a:fillRect/>
          </a:stretch>
        </p:blipFill>
        <p:spPr>
          <a:xfrm>
            <a:off x="15857862" y="9691142"/>
            <a:ext cx="2430138" cy="471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042C7-C2CC-630C-E972-9E47162A84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E7C5B4-073E-BF73-7080-F28D7F81B06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AA91898-BED4-28B9-EB6B-8FCD4CDF3E89}"/>
              </a:ext>
            </a:extLst>
          </p:cNvPr>
          <p:cNvSpPr/>
          <p:nvPr/>
        </p:nvSpPr>
        <p:spPr>
          <a:xfrm>
            <a:off x="1066800" y="1028700"/>
            <a:ext cx="16382999"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0614D27-04A1-1657-5B62-0A784CDBF454}"/>
              </a:ext>
            </a:extLst>
          </p:cNvPr>
          <p:cNvGrpSpPr/>
          <p:nvPr/>
        </p:nvGrpSpPr>
        <p:grpSpPr>
          <a:xfrm>
            <a:off x="4171264" y="2526457"/>
            <a:ext cx="7813039" cy="4861619"/>
            <a:chOff x="0" y="0"/>
            <a:chExt cx="1975504" cy="1229246"/>
          </a:xfrm>
        </p:grpSpPr>
        <p:sp>
          <p:nvSpPr>
            <p:cNvPr id="5" name="Freeform 5">
              <a:extLst>
                <a:ext uri="{FF2B5EF4-FFF2-40B4-BE49-F238E27FC236}">
                  <a16:creationId xmlns:a16="http://schemas.microsoft.com/office/drawing/2014/main" id="{28F98FCD-F407-BDEB-30A7-A53392CD81E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C5A37C2-46EF-E455-E8C6-7CB1FF4355D5}"/>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7FA9DD0B-9874-0F1E-7C6E-1C724F472C49}"/>
              </a:ext>
            </a:extLst>
          </p:cNvPr>
          <p:cNvSpPr txBox="1"/>
          <p:nvPr/>
        </p:nvSpPr>
        <p:spPr>
          <a:xfrm>
            <a:off x="3126783" y="2916962"/>
            <a:ext cx="10328833" cy="5011244"/>
          </a:xfrm>
          <a:prstGeom prst="rect">
            <a:avLst/>
          </a:prstGeom>
          <a:solidFill>
            <a:schemeClr val="bg1"/>
          </a:solidFill>
        </p:spPr>
        <p:txBody>
          <a:bodyPr wrap="square" lIns="0" tIns="0" rIns="0" bIns="0" rtlCol="0" anchor="t">
            <a:spAutoFit/>
          </a:bodyPr>
          <a:lstStyle/>
          <a:p>
            <a:pPr algn="ctr">
              <a:lnSpc>
                <a:spcPts val="12964"/>
              </a:lnSpc>
            </a:pPr>
            <a:r>
              <a:rPr lang="vi-VN" sz="14405">
                <a:solidFill>
                  <a:srgbClr val="242622"/>
                </a:solidFill>
                <a:latin typeface="Lilita One"/>
                <a:ea typeface="Lilita One"/>
                <a:cs typeface="Lilita One"/>
                <a:sym typeface="Lilita One"/>
              </a:rPr>
              <a:t>CHAPTER 12:</a:t>
            </a:r>
          </a:p>
          <a:p>
            <a:pPr algn="ctr">
              <a:lnSpc>
                <a:spcPts val="12964"/>
              </a:lnSpc>
            </a:pPr>
            <a:r>
              <a:rPr lang="vi-VN" sz="14405">
                <a:solidFill>
                  <a:srgbClr val="242622"/>
                </a:solidFill>
                <a:latin typeface="Lilita One"/>
                <a:ea typeface="Lilita One"/>
                <a:cs typeface="Lilita One"/>
                <a:sym typeface="Lilita One"/>
              </a:rPr>
              <a:t>I/O SYSTEMS</a:t>
            </a:r>
            <a:endParaRPr lang="en-US" sz="14405">
              <a:solidFill>
                <a:srgbClr val="242622"/>
              </a:solidFill>
              <a:latin typeface="Lilita One"/>
              <a:ea typeface="Lilita One"/>
              <a:cs typeface="Lilita One"/>
              <a:sym typeface="Lilita One"/>
            </a:endParaRPr>
          </a:p>
        </p:txBody>
      </p:sp>
      <p:grpSp>
        <p:nvGrpSpPr>
          <p:cNvPr id="8" name="Group 8">
            <a:extLst>
              <a:ext uri="{FF2B5EF4-FFF2-40B4-BE49-F238E27FC236}">
                <a16:creationId xmlns:a16="http://schemas.microsoft.com/office/drawing/2014/main" id="{53475829-7124-0F79-C0A2-7C4581E92E8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6BE8759-D542-3714-6989-B871FDB9FC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555EF99-D2B3-5799-AB43-140F3C135E7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5F223D7-4E5B-860D-E8B3-55FB214F8A7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D7CE3F9-D510-3C9E-B8DC-1EF0AF24F38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185467E3-AAA0-A875-4EF0-8DE1F220093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3C97F6F9-CC5D-A41F-0149-AA159D2E110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2880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1215452" y="3390900"/>
            <a:ext cx="7088238" cy="885974"/>
          </a:xfrm>
          <a:prstGeom prst="rect">
            <a:avLst/>
          </a:prstGeom>
          <a:noFill/>
          <a:ln/>
        </p:spPr>
        <p:txBody>
          <a:bodyPr wrap="none" lIns="0" tIns="0" rIns="0" bIns="0" rtlCol="0" anchor="t"/>
          <a:lstStyle/>
          <a:p>
            <a:pPr>
              <a:lnSpc>
                <a:spcPts val="6938"/>
              </a:lnSpc>
            </a:pPr>
            <a:r>
              <a:rPr lang="en-US" sz="3600" b="1" dirty="0" err="1">
                <a:latin typeface="Times New Roman" panose="02020603050405020304" pitchFamily="18" charset="0"/>
                <a:ea typeface="Gelasio Semi Bold" pitchFamily="34" charset="-122"/>
                <a:cs typeface="Times New Roman" panose="02020603050405020304" pitchFamily="18" charset="0"/>
              </a:rPr>
              <a:t>Khởi</a:t>
            </a:r>
            <a:r>
              <a:rPr lang="en-US" sz="3600" b="1" dirty="0">
                <a:latin typeface="Times New Roman" panose="02020603050405020304" pitchFamily="18" charset="0"/>
                <a:ea typeface="Gelasio Semi Bold" pitchFamily="34" charset="-122"/>
                <a:cs typeface="Times New Roman" panose="02020603050405020304" pitchFamily="18" charset="0"/>
              </a:rPr>
              <a:t> Tạo DMA</a:t>
            </a:r>
            <a:endParaRPr lang="en-US" sz="3600" b="1" dirty="0">
              <a:latin typeface="Times New Roman" panose="02020603050405020304" pitchFamily="18" charset="0"/>
              <a:cs typeface="Times New Roman" panose="02020603050405020304" pitchFamily="18" charset="0"/>
            </a:endParaRPr>
          </a:p>
        </p:txBody>
      </p:sp>
      <p:sp>
        <p:nvSpPr>
          <p:cNvPr id="4" name="Text 1"/>
          <p:cNvSpPr/>
          <p:nvPr/>
        </p:nvSpPr>
        <p:spPr>
          <a:xfrm>
            <a:off x="1215452" y="4533900"/>
            <a:ext cx="9445526" cy="2615654"/>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CPU tạo command block, chứa thông tin nguồn và đích, cùng số byte cần chuyển. Command block hỗ trợ scatter-gather, thực hiện nhiều chuyển giao trong một lệnh. CPU ghi command block vào bộ nhớ.</a:t>
            </a:r>
            <a:endParaRPr lang="en-US" sz="2800" dirty="0">
              <a:latin typeface="Times New Roman" panose="02020603050405020304" pitchFamily="18" charset="0"/>
              <a:cs typeface="Times New Roman" panose="02020603050405020304" pitchFamily="18" charset="0"/>
            </a:endParaRPr>
          </a:p>
        </p:txBody>
      </p:sp>
      <p:sp>
        <p:nvSpPr>
          <p:cNvPr id="5" name="Text 0">
            <a:extLst>
              <a:ext uri="{FF2B5EF4-FFF2-40B4-BE49-F238E27FC236}">
                <a16:creationId xmlns:a16="http://schemas.microsoft.com/office/drawing/2014/main" id="{B777AAC6-A69C-2B80-3886-909CAF6E63CA}"/>
              </a:ext>
            </a:extLst>
          </p:cNvPr>
          <p:cNvSpPr/>
          <p:nvPr/>
        </p:nvSpPr>
        <p:spPr>
          <a:xfrm>
            <a:off x="992237" y="952500"/>
            <a:ext cx="7088238" cy="885974"/>
          </a:xfrm>
          <a:prstGeom prst="rect">
            <a:avLst/>
          </a:prstGeom>
          <a:noFill/>
          <a:ln/>
        </p:spPr>
        <p:txBody>
          <a:bodyPr wrap="none" lIns="0" tIns="0" rIns="0" bIns="0" rtlCol="0" anchor="t"/>
          <a:lstStyle/>
          <a:p>
            <a:pPr>
              <a:lnSpc>
                <a:spcPts val="6938"/>
              </a:lnSpc>
            </a:pPr>
            <a:r>
              <a:rPr lang="en-US" sz="5400" b="1" dirty="0" err="1">
                <a:latin typeface="Times New Roman" panose="02020603050405020304" pitchFamily="18" charset="0"/>
                <a:ea typeface="Gelasio Semi Bold" pitchFamily="34" charset="-122"/>
                <a:cs typeface="Times New Roman" panose="02020603050405020304" pitchFamily="18" charset="0"/>
              </a:rPr>
              <a:t>a.Quá</a:t>
            </a:r>
            <a:r>
              <a:rPr lang="en-US" sz="5400" b="1" dirty="0">
                <a:latin typeface="Times New Roman" panose="02020603050405020304" pitchFamily="18" charset="0"/>
                <a:ea typeface="Gelasio Semi Bold" pitchFamily="34" charset="-122"/>
                <a:cs typeface="Times New Roman" panose="02020603050405020304" pitchFamily="18" charset="0"/>
              </a:rPr>
              <a:t> </a:t>
            </a:r>
            <a:r>
              <a:rPr lang="en-US" sz="5400" b="1" dirty="0" err="1">
                <a:latin typeface="Times New Roman" panose="02020603050405020304" pitchFamily="18" charset="0"/>
                <a:ea typeface="Gelasio Semi Bold" pitchFamily="34" charset="-122"/>
                <a:cs typeface="Times New Roman" panose="02020603050405020304" pitchFamily="18" charset="0"/>
              </a:rPr>
              <a:t>trình</a:t>
            </a:r>
            <a:r>
              <a:rPr lang="en-US" sz="5400" b="1" dirty="0">
                <a:latin typeface="Times New Roman" panose="02020603050405020304" pitchFamily="18" charset="0"/>
                <a:ea typeface="Gelasio Semi Bold" pitchFamily="34" charset="-122"/>
                <a:cs typeface="Times New Roman" panose="02020603050405020304" pitchFamily="18" charset="0"/>
              </a:rPr>
              <a:t> DMA:</a:t>
            </a:r>
            <a:endParaRPr lang="en-US" sz="5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992238" y="892523"/>
            <a:ext cx="7140179" cy="885974"/>
          </a:xfrm>
          <a:prstGeom prst="rect">
            <a:avLst/>
          </a:prstGeom>
          <a:noFill/>
          <a:ln/>
        </p:spPr>
        <p:txBody>
          <a:bodyPr wrap="none" lIns="0" tIns="0" rIns="0" bIns="0" rtlCol="0" anchor="t"/>
          <a:lstStyle/>
          <a:p>
            <a:pPr>
              <a:lnSpc>
                <a:spcPts val="6938"/>
              </a:lnSpc>
            </a:pPr>
            <a:r>
              <a:rPr lang="en-US" sz="5400" b="1" dirty="0">
                <a:latin typeface="Times New Roman" panose="02020603050405020304" pitchFamily="18" charset="0"/>
                <a:ea typeface="Gelasio Semi Bold" pitchFamily="34" charset="-122"/>
                <a:cs typeface="Times New Roman" panose="02020603050405020304" pitchFamily="18" charset="0"/>
              </a:rPr>
              <a:t>Hoạt Động của DMA</a:t>
            </a:r>
            <a:endParaRPr lang="en-US" sz="54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92237" y="2203698"/>
            <a:ext cx="1417588" cy="1701105"/>
          </a:xfrm>
          <a:prstGeom prst="rect">
            <a:avLst/>
          </a:prstGeom>
        </p:spPr>
      </p:pic>
      <p:sp>
        <p:nvSpPr>
          <p:cNvPr id="5" name="Text 1"/>
          <p:cNvSpPr/>
          <p:nvPr/>
        </p:nvSpPr>
        <p:spPr>
          <a:xfrm>
            <a:off x="2835028" y="2487216"/>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Ghi Địa Chỉ</a:t>
            </a:r>
            <a:endParaRPr lang="en-US" sz="3200" b="1" dirty="0">
              <a:latin typeface="Times New Roman" panose="02020603050405020304" pitchFamily="18" charset="0"/>
              <a:cs typeface="Times New Roman" panose="02020603050405020304" pitchFamily="18" charset="0"/>
            </a:endParaRPr>
          </a:p>
        </p:txBody>
      </p:sp>
      <p:sp>
        <p:nvSpPr>
          <p:cNvPr id="6" name="Text 2"/>
          <p:cNvSpPr/>
          <p:nvPr/>
        </p:nvSpPr>
        <p:spPr>
          <a:xfrm>
            <a:off x="2835028" y="3100239"/>
            <a:ext cx="7602736" cy="453629"/>
          </a:xfrm>
          <a:prstGeom prst="rect">
            <a:avLst/>
          </a:prstGeom>
          <a:noFill/>
          <a:ln/>
        </p:spPr>
        <p:txBody>
          <a:bodyPr wrap="non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CPU ghi địa chỉ command block vào bộ điều khiển DMA.</a:t>
            </a:r>
            <a:endParaRPr lang="en-US" sz="28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992237" y="3904804"/>
            <a:ext cx="1417588" cy="1701105"/>
          </a:xfrm>
          <a:prstGeom prst="rect">
            <a:avLst/>
          </a:prstGeom>
        </p:spPr>
      </p:pic>
      <p:sp>
        <p:nvSpPr>
          <p:cNvPr id="8" name="Text 3"/>
          <p:cNvSpPr/>
          <p:nvPr/>
        </p:nvSpPr>
        <p:spPr>
          <a:xfrm>
            <a:off x="2835028" y="4188321"/>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Tiếp Tục Công Việc</a:t>
            </a:r>
            <a:endParaRPr lang="en-US" sz="3200" b="1" dirty="0">
              <a:latin typeface="Times New Roman" panose="02020603050405020304" pitchFamily="18" charset="0"/>
              <a:cs typeface="Times New Roman" panose="02020603050405020304" pitchFamily="18" charset="0"/>
            </a:endParaRPr>
          </a:p>
        </p:txBody>
      </p:sp>
      <p:sp>
        <p:nvSpPr>
          <p:cNvPr id="9" name="Text 4"/>
          <p:cNvSpPr/>
          <p:nvPr/>
        </p:nvSpPr>
        <p:spPr>
          <a:xfrm>
            <a:off x="2835028" y="4801344"/>
            <a:ext cx="7602736" cy="453629"/>
          </a:xfrm>
          <a:prstGeom prst="rect">
            <a:avLst/>
          </a:prstGeom>
          <a:noFill/>
          <a:ln/>
        </p:spPr>
        <p:txBody>
          <a:bodyPr wrap="non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CPU tiếp tục công việc khác.</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992237" y="5605909"/>
            <a:ext cx="1417588" cy="1701105"/>
          </a:xfrm>
          <a:prstGeom prst="rect">
            <a:avLst/>
          </a:prstGeom>
        </p:spPr>
      </p:pic>
      <p:sp>
        <p:nvSpPr>
          <p:cNvPr id="11" name="Text 5"/>
          <p:cNvSpPr/>
          <p:nvPr/>
        </p:nvSpPr>
        <p:spPr>
          <a:xfrm>
            <a:off x="2835028" y="5889426"/>
            <a:ext cx="4655195"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Chiếm Quyền Memory Bus</a:t>
            </a:r>
            <a:endParaRPr lang="en-US" sz="3200" b="1" dirty="0">
              <a:latin typeface="Times New Roman" panose="02020603050405020304" pitchFamily="18" charset="0"/>
              <a:cs typeface="Times New Roman" panose="02020603050405020304" pitchFamily="18" charset="0"/>
            </a:endParaRPr>
          </a:p>
        </p:txBody>
      </p:sp>
      <p:sp>
        <p:nvSpPr>
          <p:cNvPr id="12" name="Text 6"/>
          <p:cNvSpPr/>
          <p:nvPr/>
        </p:nvSpPr>
        <p:spPr>
          <a:xfrm>
            <a:off x="2835028" y="6502451"/>
            <a:ext cx="7602736" cy="453629"/>
          </a:xfrm>
          <a:prstGeom prst="rect">
            <a:avLst/>
          </a:prstGeom>
          <a:noFill/>
          <a:ln/>
        </p:spPr>
        <p:txBody>
          <a:bodyPr wrap="non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Bộ điều khiển DMA chiếm quyền sử dụng memory bus.</a:t>
            </a:r>
            <a:endParaRPr lang="en-US" sz="28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992237" y="7307015"/>
            <a:ext cx="1417588" cy="2087315"/>
          </a:xfrm>
          <a:prstGeom prst="rect">
            <a:avLst/>
          </a:prstGeom>
        </p:spPr>
      </p:pic>
      <p:sp>
        <p:nvSpPr>
          <p:cNvPr id="14" name="Text 7"/>
          <p:cNvSpPr/>
          <p:nvPr/>
        </p:nvSpPr>
        <p:spPr>
          <a:xfrm>
            <a:off x="2835027" y="7590532"/>
            <a:ext cx="3689598"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Chuyển Giao Dữ Liệu</a:t>
            </a:r>
            <a:endParaRPr lang="en-US" sz="3200" b="1" dirty="0">
              <a:latin typeface="Times New Roman" panose="02020603050405020304" pitchFamily="18" charset="0"/>
              <a:cs typeface="Times New Roman" panose="02020603050405020304" pitchFamily="18" charset="0"/>
            </a:endParaRPr>
          </a:p>
        </p:txBody>
      </p:sp>
      <p:sp>
        <p:nvSpPr>
          <p:cNvPr id="15" name="Text 8"/>
          <p:cNvSpPr/>
          <p:nvPr/>
        </p:nvSpPr>
        <p:spPr>
          <a:xfrm>
            <a:off x="2835028" y="8203556"/>
            <a:ext cx="760273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DMA thực hiện chuyển giao dữ liệu trực tiếp, không cần CPU can thiệp.</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7" y="1257449"/>
            <a:ext cx="12588628" cy="885974"/>
          </a:xfrm>
          <a:prstGeom prst="rect">
            <a:avLst/>
          </a:prstGeom>
          <a:noFill/>
          <a:ln/>
        </p:spPr>
        <p:txBody>
          <a:bodyPr wrap="none" lIns="0" tIns="0" rIns="0" bIns="0" rtlCol="0" anchor="t"/>
          <a:lstStyle/>
          <a:p>
            <a:pPr>
              <a:lnSpc>
                <a:spcPts val="6938"/>
              </a:lnSpc>
            </a:pPr>
            <a:r>
              <a:rPr lang="en-US" sz="6600" b="1" dirty="0" err="1">
                <a:latin typeface="Times New Roman" panose="02020603050405020304" pitchFamily="18" charset="0"/>
                <a:ea typeface="Lato Bold" pitchFamily="34" charset="-122"/>
                <a:cs typeface="Times New Roman" panose="02020603050405020304" pitchFamily="18" charset="0"/>
              </a:rPr>
              <a:t>b.Tác</a:t>
            </a:r>
            <a:r>
              <a:rPr lang="en-US" sz="6600" b="1" dirty="0">
                <a:latin typeface="Times New Roman" panose="02020603050405020304" pitchFamily="18" charset="0"/>
                <a:ea typeface="Lato Bold" pitchFamily="34" charset="-122"/>
                <a:cs typeface="Times New Roman" panose="02020603050405020304" pitchFamily="18" charset="0"/>
              </a:rPr>
              <a:t> Động của DMA Đến CPU và Bộ Nhớ</a:t>
            </a:r>
            <a:endParaRPr lang="en-US" sz="6600" dirty="0">
              <a:latin typeface="Times New Roman" panose="02020603050405020304" pitchFamily="18" charset="0"/>
              <a:cs typeface="Times New Roman" panose="02020603050405020304" pitchFamily="18" charset="0"/>
            </a:endParaRPr>
          </a:p>
        </p:txBody>
      </p:sp>
      <p:sp>
        <p:nvSpPr>
          <p:cNvPr id="3" name="Shape 1"/>
          <p:cNvSpPr/>
          <p:nvPr/>
        </p:nvSpPr>
        <p:spPr>
          <a:xfrm>
            <a:off x="9124950" y="2710458"/>
            <a:ext cx="38100" cy="5092750"/>
          </a:xfrm>
          <a:prstGeom prst="roundRect">
            <a:avLst>
              <a:gd name="adj" fmla="val 111628"/>
            </a:avLst>
          </a:prstGeom>
          <a:solidFill>
            <a:srgbClr val="CBC5B8"/>
          </a:solidFill>
          <a:ln/>
        </p:spPr>
        <p:txBody>
          <a:bodyPr/>
          <a:lstStyle/>
          <a:p>
            <a:endParaRPr lang="vi-VN"/>
          </a:p>
        </p:txBody>
      </p:sp>
      <p:sp>
        <p:nvSpPr>
          <p:cNvPr id="4" name="Shape 2"/>
          <p:cNvSpPr/>
          <p:nvPr/>
        </p:nvSpPr>
        <p:spPr>
          <a:xfrm>
            <a:off x="8012609" y="3329285"/>
            <a:ext cx="850553" cy="38100"/>
          </a:xfrm>
          <a:prstGeom prst="roundRect">
            <a:avLst>
              <a:gd name="adj" fmla="val 111628"/>
            </a:avLst>
          </a:prstGeom>
          <a:solidFill>
            <a:srgbClr val="CBC5B8"/>
          </a:solidFill>
          <a:ln/>
        </p:spPr>
        <p:txBody>
          <a:bodyPr/>
          <a:lstStyle/>
          <a:p>
            <a:endParaRPr lang="vi-VN"/>
          </a:p>
        </p:txBody>
      </p:sp>
      <p:sp>
        <p:nvSpPr>
          <p:cNvPr id="5" name="Shape 3"/>
          <p:cNvSpPr/>
          <p:nvPr/>
        </p:nvSpPr>
        <p:spPr>
          <a:xfrm>
            <a:off x="8825061" y="3029396"/>
            <a:ext cx="637878" cy="637878"/>
          </a:xfrm>
          <a:prstGeom prst="roundRect">
            <a:avLst>
              <a:gd name="adj" fmla="val 6667"/>
            </a:avLst>
          </a:prstGeom>
          <a:solidFill>
            <a:srgbClr val="E5DFD2"/>
          </a:solidFill>
          <a:ln/>
        </p:spPr>
        <p:txBody>
          <a:bodyPr/>
          <a:lstStyle/>
          <a:p>
            <a:endParaRPr lang="vi-VN"/>
          </a:p>
        </p:txBody>
      </p:sp>
      <p:sp>
        <p:nvSpPr>
          <p:cNvPr id="6" name="Text 4"/>
          <p:cNvSpPr/>
          <p:nvPr/>
        </p:nvSpPr>
        <p:spPr>
          <a:xfrm>
            <a:off x="8931399" y="3082529"/>
            <a:ext cx="425203" cy="531614"/>
          </a:xfrm>
          <a:prstGeom prst="rect">
            <a:avLst/>
          </a:prstGeom>
          <a:noFill/>
          <a:ln/>
        </p:spPr>
        <p:txBody>
          <a:bodyPr wrap="none" lIns="0" tIns="0" rIns="0" bIns="0" rtlCol="0" anchor="t"/>
          <a:lstStyle/>
          <a:p>
            <a:pPr algn="ctr">
              <a:lnSpc>
                <a:spcPts val="3313"/>
              </a:lnSpc>
            </a:pPr>
            <a:r>
              <a:rPr lang="en-US" sz="4000" b="1" dirty="0">
                <a:latin typeface="Times New Roman" panose="02020603050405020304" pitchFamily="18" charset="0"/>
                <a:ea typeface="Lato Bold" pitchFamily="34" charset="-122"/>
                <a:cs typeface="Times New Roman" panose="02020603050405020304" pitchFamily="18" charset="0"/>
              </a:rPr>
              <a:t>1</a:t>
            </a:r>
            <a:endParaRPr lang="en-US" sz="4000" dirty="0">
              <a:latin typeface="Times New Roman" panose="02020603050405020304" pitchFamily="18" charset="0"/>
              <a:cs typeface="Times New Roman" panose="02020603050405020304" pitchFamily="18" charset="0"/>
            </a:endParaRPr>
          </a:p>
        </p:txBody>
      </p:sp>
      <p:sp>
        <p:nvSpPr>
          <p:cNvPr id="7" name="Text 5"/>
          <p:cNvSpPr/>
          <p:nvPr/>
        </p:nvSpPr>
        <p:spPr>
          <a:xfrm>
            <a:off x="4182368" y="2993975"/>
            <a:ext cx="3544044" cy="442913"/>
          </a:xfrm>
          <a:prstGeom prst="rect">
            <a:avLst/>
          </a:prstGeom>
          <a:noFill/>
          <a:ln/>
        </p:spPr>
        <p:txBody>
          <a:bodyPr wrap="none" lIns="0" tIns="0" rIns="0" bIns="0" rtlCol="0" anchor="t"/>
          <a:lstStyle/>
          <a:p>
            <a:pPr algn="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Memory Bus Seizing</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992238" y="3606999"/>
            <a:ext cx="6734175" cy="1360885"/>
          </a:xfrm>
          <a:prstGeom prst="rect">
            <a:avLst/>
          </a:prstGeom>
          <a:noFill/>
          <a:ln/>
        </p:spPr>
        <p:txBody>
          <a:bodyPr wrap="square" lIns="0" tIns="0" rIns="0" bIns="0" rtlCol="0" anchor="t"/>
          <a:lstStyle/>
          <a:p>
            <a:pPr algn="r">
              <a:lnSpc>
                <a:spcPts val="3563"/>
              </a:lnSpc>
            </a:pPr>
            <a:r>
              <a:rPr lang="en-US" sz="2800" dirty="0">
                <a:latin typeface="Times New Roman" panose="02020603050405020304" pitchFamily="18" charset="0"/>
                <a:ea typeface="Lato" pitchFamily="34" charset="-122"/>
                <a:cs typeface="Times New Roman" panose="02020603050405020304" pitchFamily="18" charset="0"/>
              </a:rPr>
              <a:t>Khi bộ điều khiển DMA chiếm memory bus, CPU sẽ không thể truy cập vào bộ nhớ chính trong một thời gian ngắn.</a:t>
            </a:r>
            <a:endParaRPr lang="en-US" sz="2800" dirty="0">
              <a:latin typeface="Times New Roman" panose="02020603050405020304" pitchFamily="18" charset="0"/>
              <a:cs typeface="Times New Roman" panose="02020603050405020304" pitchFamily="18" charset="0"/>
            </a:endParaRPr>
          </a:p>
        </p:txBody>
      </p:sp>
      <p:sp>
        <p:nvSpPr>
          <p:cNvPr id="9" name="Shape 7"/>
          <p:cNvSpPr/>
          <p:nvPr/>
        </p:nvSpPr>
        <p:spPr>
          <a:xfrm>
            <a:off x="9424839" y="4746873"/>
            <a:ext cx="850553" cy="38100"/>
          </a:xfrm>
          <a:prstGeom prst="roundRect">
            <a:avLst>
              <a:gd name="adj" fmla="val 111628"/>
            </a:avLst>
          </a:prstGeom>
          <a:solidFill>
            <a:srgbClr val="CBC5B8"/>
          </a:solidFill>
          <a:ln/>
        </p:spPr>
        <p:txBody>
          <a:bodyPr/>
          <a:lstStyle/>
          <a:p>
            <a:endParaRPr lang="vi-VN"/>
          </a:p>
        </p:txBody>
      </p:sp>
      <p:sp>
        <p:nvSpPr>
          <p:cNvPr id="10" name="Shape 8"/>
          <p:cNvSpPr/>
          <p:nvPr/>
        </p:nvSpPr>
        <p:spPr>
          <a:xfrm>
            <a:off x="8825061" y="4446984"/>
            <a:ext cx="637878" cy="637878"/>
          </a:xfrm>
          <a:prstGeom prst="roundRect">
            <a:avLst>
              <a:gd name="adj" fmla="val 6667"/>
            </a:avLst>
          </a:prstGeom>
          <a:solidFill>
            <a:srgbClr val="E5DFD2"/>
          </a:solidFill>
          <a:ln/>
        </p:spPr>
        <p:txBody>
          <a:bodyPr/>
          <a:lstStyle/>
          <a:p>
            <a:endParaRPr lang="vi-VN"/>
          </a:p>
        </p:txBody>
      </p:sp>
      <p:sp>
        <p:nvSpPr>
          <p:cNvPr id="11" name="Text 9"/>
          <p:cNvSpPr/>
          <p:nvPr/>
        </p:nvSpPr>
        <p:spPr>
          <a:xfrm>
            <a:off x="8931399" y="4500117"/>
            <a:ext cx="425203" cy="531614"/>
          </a:xfrm>
          <a:prstGeom prst="rect">
            <a:avLst/>
          </a:prstGeom>
          <a:noFill/>
          <a:ln/>
        </p:spPr>
        <p:txBody>
          <a:bodyPr wrap="none" lIns="0" tIns="0" rIns="0" bIns="0" rtlCol="0" anchor="t"/>
          <a:lstStyle/>
          <a:p>
            <a:pPr algn="ctr">
              <a:lnSpc>
                <a:spcPts val="3313"/>
              </a:lnSpc>
            </a:pPr>
            <a:r>
              <a:rPr lang="en-US" sz="4000" b="1" dirty="0">
                <a:latin typeface="Times New Roman" panose="02020603050405020304" pitchFamily="18" charset="0"/>
                <a:ea typeface="Lato Bold" pitchFamily="34" charset="-122"/>
                <a:cs typeface="Times New Roman" panose="02020603050405020304" pitchFamily="18" charset="0"/>
              </a:rPr>
              <a:t>2</a:t>
            </a:r>
            <a:endParaRPr lang="en-US" sz="4000" dirty="0">
              <a:latin typeface="Times New Roman" panose="02020603050405020304" pitchFamily="18" charset="0"/>
              <a:cs typeface="Times New Roman" panose="02020603050405020304" pitchFamily="18" charset="0"/>
            </a:endParaRPr>
          </a:p>
        </p:txBody>
      </p:sp>
      <p:sp>
        <p:nvSpPr>
          <p:cNvPr id="12" name="Text 10"/>
          <p:cNvSpPr/>
          <p:nvPr/>
        </p:nvSpPr>
        <p:spPr>
          <a:xfrm>
            <a:off x="10561588" y="4411564"/>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Cycle Stealing</a:t>
            </a:r>
            <a:endParaRPr lang="en-US" sz="3200" dirty="0">
              <a:latin typeface="Times New Roman" panose="02020603050405020304" pitchFamily="18" charset="0"/>
              <a:cs typeface="Times New Roman" panose="02020603050405020304" pitchFamily="18" charset="0"/>
            </a:endParaRPr>
          </a:p>
        </p:txBody>
      </p:sp>
      <p:sp>
        <p:nvSpPr>
          <p:cNvPr id="13" name="Text 11"/>
          <p:cNvSpPr/>
          <p:nvPr/>
        </p:nvSpPr>
        <p:spPr>
          <a:xfrm>
            <a:off x="10561588" y="5024587"/>
            <a:ext cx="6734175"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Việc chiếm memory bus tạm thời có thể làm giảm tốc độ tính toán của CPU.</a:t>
            </a:r>
            <a:endParaRPr lang="en-US" sz="2800" dirty="0">
              <a:latin typeface="Times New Roman" panose="02020603050405020304" pitchFamily="18" charset="0"/>
              <a:cs typeface="Times New Roman" panose="02020603050405020304" pitchFamily="18" charset="0"/>
            </a:endParaRPr>
          </a:p>
        </p:txBody>
      </p:sp>
      <p:sp>
        <p:nvSpPr>
          <p:cNvPr id="14" name="Shape 12"/>
          <p:cNvSpPr/>
          <p:nvPr/>
        </p:nvSpPr>
        <p:spPr>
          <a:xfrm>
            <a:off x="8012609" y="6153745"/>
            <a:ext cx="850553" cy="38100"/>
          </a:xfrm>
          <a:prstGeom prst="roundRect">
            <a:avLst>
              <a:gd name="adj" fmla="val 111628"/>
            </a:avLst>
          </a:prstGeom>
          <a:solidFill>
            <a:srgbClr val="CBC5B8"/>
          </a:solidFill>
          <a:ln/>
        </p:spPr>
        <p:txBody>
          <a:bodyPr/>
          <a:lstStyle/>
          <a:p>
            <a:endParaRPr lang="vi-VN"/>
          </a:p>
        </p:txBody>
      </p:sp>
      <p:sp>
        <p:nvSpPr>
          <p:cNvPr id="15" name="Shape 13"/>
          <p:cNvSpPr/>
          <p:nvPr/>
        </p:nvSpPr>
        <p:spPr>
          <a:xfrm>
            <a:off x="8825061" y="5853856"/>
            <a:ext cx="637878" cy="637878"/>
          </a:xfrm>
          <a:prstGeom prst="roundRect">
            <a:avLst>
              <a:gd name="adj" fmla="val 6667"/>
            </a:avLst>
          </a:prstGeom>
          <a:solidFill>
            <a:srgbClr val="E5DFD2"/>
          </a:solidFill>
          <a:ln/>
        </p:spPr>
        <p:txBody>
          <a:bodyPr/>
          <a:lstStyle/>
          <a:p>
            <a:endParaRPr lang="vi-VN"/>
          </a:p>
        </p:txBody>
      </p:sp>
      <p:sp>
        <p:nvSpPr>
          <p:cNvPr id="16" name="Text 14"/>
          <p:cNvSpPr/>
          <p:nvPr/>
        </p:nvSpPr>
        <p:spPr>
          <a:xfrm>
            <a:off x="8931399" y="5906989"/>
            <a:ext cx="425203" cy="531614"/>
          </a:xfrm>
          <a:prstGeom prst="rect">
            <a:avLst/>
          </a:prstGeom>
          <a:noFill/>
          <a:ln/>
        </p:spPr>
        <p:txBody>
          <a:bodyPr wrap="none" lIns="0" tIns="0" rIns="0" bIns="0" rtlCol="0" anchor="t"/>
          <a:lstStyle/>
          <a:p>
            <a:pPr algn="ctr">
              <a:lnSpc>
                <a:spcPts val="3313"/>
              </a:lnSpc>
            </a:pPr>
            <a:r>
              <a:rPr lang="en-US" sz="4000" b="1" dirty="0">
                <a:latin typeface="Times New Roman" panose="02020603050405020304" pitchFamily="18" charset="0"/>
                <a:ea typeface="Lato Bold" pitchFamily="34" charset="-122"/>
                <a:cs typeface="Times New Roman" panose="02020603050405020304" pitchFamily="18" charset="0"/>
              </a:rPr>
              <a:t>3</a:t>
            </a:r>
            <a:endParaRPr lang="en-US" sz="4000" dirty="0">
              <a:latin typeface="Times New Roman" panose="02020603050405020304" pitchFamily="18" charset="0"/>
              <a:cs typeface="Times New Roman" panose="02020603050405020304" pitchFamily="18" charset="0"/>
            </a:endParaRPr>
          </a:p>
        </p:txBody>
      </p:sp>
      <p:sp>
        <p:nvSpPr>
          <p:cNvPr id="17" name="Text 15"/>
          <p:cNvSpPr/>
          <p:nvPr/>
        </p:nvSpPr>
        <p:spPr>
          <a:xfrm>
            <a:off x="3223767" y="5818435"/>
            <a:ext cx="4502646" cy="442913"/>
          </a:xfrm>
          <a:prstGeom prst="rect">
            <a:avLst/>
          </a:prstGeom>
          <a:noFill/>
          <a:ln/>
        </p:spPr>
        <p:txBody>
          <a:bodyPr wrap="none" lIns="0" tIns="0" rIns="0" bIns="0" rtlCol="0" anchor="t"/>
          <a:lstStyle/>
          <a:p>
            <a:pPr algn="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Cải thiện hiệu suất hệ thống</a:t>
            </a:r>
            <a:endParaRPr lang="en-US" sz="3200" dirty="0">
              <a:latin typeface="Times New Roman" panose="02020603050405020304" pitchFamily="18" charset="0"/>
              <a:cs typeface="Times New Roman" panose="02020603050405020304" pitchFamily="18" charset="0"/>
            </a:endParaRPr>
          </a:p>
        </p:txBody>
      </p:sp>
      <p:sp>
        <p:nvSpPr>
          <p:cNvPr id="18" name="Text 16"/>
          <p:cNvSpPr/>
          <p:nvPr/>
        </p:nvSpPr>
        <p:spPr>
          <a:xfrm>
            <a:off x="992238" y="6431460"/>
            <a:ext cx="6734175" cy="907256"/>
          </a:xfrm>
          <a:prstGeom prst="rect">
            <a:avLst/>
          </a:prstGeom>
          <a:noFill/>
          <a:ln/>
        </p:spPr>
        <p:txBody>
          <a:bodyPr wrap="square" lIns="0" tIns="0" rIns="0" bIns="0" rtlCol="0" anchor="t"/>
          <a:lstStyle/>
          <a:p>
            <a:pPr algn="r">
              <a:lnSpc>
                <a:spcPts val="3563"/>
              </a:lnSpc>
            </a:pPr>
            <a:r>
              <a:rPr lang="en-US" sz="2800" dirty="0">
                <a:latin typeface="Times New Roman" panose="02020603050405020304" pitchFamily="18" charset="0"/>
                <a:ea typeface="Lato" pitchFamily="34" charset="-122"/>
                <a:cs typeface="Times New Roman" panose="02020603050405020304" pitchFamily="18" charset="0"/>
              </a:rPr>
              <a:t>Việc offload công việc chuyển giao dữ liệu cho bộ điều khiển DMA giúp cải thiện tổng thể hiệu suất hệ thống.</a:t>
            </a:r>
            <a:endParaRPr lang="en-US" sz="2800" dirty="0">
              <a:latin typeface="Times New Roman" panose="02020603050405020304" pitchFamily="18" charset="0"/>
              <a:cs typeface="Times New Roman" panose="02020603050405020304" pitchFamily="18" charset="0"/>
            </a:endParaRPr>
          </a:p>
        </p:txBody>
      </p:sp>
      <p:sp>
        <p:nvSpPr>
          <p:cNvPr id="19" name="Text 17"/>
          <p:cNvSpPr/>
          <p:nvPr/>
        </p:nvSpPr>
        <p:spPr>
          <a:xfrm>
            <a:off x="992238" y="8122147"/>
            <a:ext cx="1630352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có tác động đáng kể đến CPU và bộ nhớ. Mặc dù việc chiếm memory bus tạm thời có thể làm giảm tốc độ tính toán của CPU, nhưng việc offload công việc chuyển giao dữ liệu cho bộ điều khiển DMA giúp cải thiện tổng thể hiệu suất hệ thống.</a:t>
            </a:r>
            <a:endParaRPr lang="en-US" sz="28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B572E37-B1C8-25BF-D166-99631C679B0D}"/>
              </a:ext>
            </a:extLst>
          </p:cNvPr>
          <p:cNvPicPr>
            <a:picLocks noChangeAspect="1"/>
          </p:cNvPicPr>
          <p:nvPr/>
        </p:nvPicPr>
        <p:blipFill>
          <a:blip r:embed="rId3"/>
          <a:stretch>
            <a:fillRect/>
          </a:stretch>
        </p:blipFill>
        <p:spPr>
          <a:xfrm>
            <a:off x="15857862" y="9601289"/>
            <a:ext cx="2430138" cy="57498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D71A7-7D89-B332-5CEC-1391872EE9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784774-25EE-A119-6A36-AE2DCFCAC6F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D31CDA2-6C89-4306-D57C-724C3C469CB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9797B05-55BF-C43C-4760-B1722D8866B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E30DECE-654A-E014-BE4F-5FC26C61913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7787F87-3336-6BF1-79B8-39D18E015E2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E2C788D-6AB3-3CA7-E3B8-07FEC80EE9B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thinh</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3D741152-47A1-DB6E-AE29-C5C72EDF8CF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1C8CBAC-9EC3-B54B-AB98-EF40A7C8CF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2672240-46D3-6C7A-C7D6-6C15A048D63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6C00FD6-16A2-DDD5-A56E-9FA35F51498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B8D1AAC-6791-C469-9D29-1FEDF4F07B8E}"/>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8BD279A7-4CEB-C993-5892-C05D3423A0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73532E3B-F7EA-62FC-E93C-D22CF269056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888293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EA2E6-1D71-B34E-0EF1-8D9E3A3AB5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B69596-83D7-DDC4-C0B6-AD658C9770B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A4A8946-214E-D822-9659-DC554B12B36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C60BC7C-DC8D-A434-DAC3-A6732FF746F6}"/>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6526113-FAE0-A9FD-42E0-1380B2A71AB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5D6219F-07F4-8C88-527F-27924AA14F16}"/>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3DD25DEE-E2FA-8B78-DE11-00326C73E62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thinh</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B468ED0C-BF3B-DE99-1480-9BEB85F281C2}"/>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65243732-150D-3E76-CC55-5F9ADAC99EA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AC30625-8888-789D-749C-A674BB7C64F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33759FA-B064-B789-C4A1-5F58002E442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D07ACCB-C38B-1FE3-0A6C-111F7634930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CFA18665-7C63-86BA-330C-A0A2EFAE4B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CD5865AB-FCEA-1A08-E341-9900040E9C3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273178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6696-DFF6-A91D-052B-7C5702C804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EF11ED-32A8-2634-CEF8-250B79DE2DB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1ADA1F7-657B-63EC-9219-19BC0B36E06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B9EEE73-A85A-5C02-9795-2104142A428F}"/>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16B04E18-A436-6489-528E-CE7C18661FA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537FB473-3322-99A0-54D5-89E5C266BA48}"/>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F8DE2BF-F18D-FB93-E972-0E0B4B7A682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thinh</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061C1B0B-ECB5-0DDD-2024-A3F4295C5AC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6C044A5-423B-59CE-1313-D46BE516AEA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1A51B98-135F-36A3-747A-023D9E23268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B04B7BE-680D-8357-6DB0-576F4BD673A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DA356F9-1127-C5BA-C844-DC2E82895C9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9EB285EB-0B4A-F3C5-6AF8-9BA0A58A12A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4DA1619-6380-F239-E690-1C0AF711CF0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096411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12DD9-0CBE-43EB-29A8-895A953B8B8A}"/>
            </a:ext>
          </a:extLst>
        </p:cNvPr>
        <p:cNvGrpSpPr/>
        <p:nvPr/>
      </p:nvGrpSpPr>
      <p:grpSpPr>
        <a:xfrm>
          <a:off x="0" y="0"/>
          <a:ext cx="0" cy="0"/>
          <a:chOff x="0" y="0"/>
          <a:chExt cx="0" cy="0"/>
        </a:xfrm>
      </p:grpSpPr>
      <p:pic>
        <p:nvPicPr>
          <p:cNvPr id="6" name="Graphic 5" descr="Printer outline">
            <a:extLst>
              <a:ext uri="{FF2B5EF4-FFF2-40B4-BE49-F238E27FC236}">
                <a16:creationId xmlns:a16="http://schemas.microsoft.com/office/drawing/2014/main" id="{32854464-FB30-FBA8-1770-B8DD3B75D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62138" y="3390900"/>
            <a:ext cx="2819400" cy="2819400"/>
          </a:xfrm>
          <a:prstGeom prst="rect">
            <a:avLst/>
          </a:prstGeom>
        </p:spPr>
      </p:pic>
      <p:sp>
        <p:nvSpPr>
          <p:cNvPr id="2" name="Freeform 2">
            <a:extLst>
              <a:ext uri="{FF2B5EF4-FFF2-40B4-BE49-F238E27FC236}">
                <a16:creationId xmlns:a16="http://schemas.microsoft.com/office/drawing/2014/main" id="{160819D3-43DB-D85C-D485-F8EA38C0942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Graphic 3" descr="Computer with solid fill">
            <a:extLst>
              <a:ext uri="{FF2B5EF4-FFF2-40B4-BE49-F238E27FC236}">
                <a16:creationId xmlns:a16="http://schemas.microsoft.com/office/drawing/2014/main" id="{FDF4D46A-9359-0887-A618-51D4E78206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82167" y="7063852"/>
            <a:ext cx="3202705" cy="3202705"/>
          </a:xfrm>
          <a:prstGeom prst="rect">
            <a:avLst/>
          </a:prstGeom>
        </p:spPr>
      </p:pic>
      <p:grpSp>
        <p:nvGrpSpPr>
          <p:cNvPr id="8" name="Group 8">
            <a:extLst>
              <a:ext uri="{FF2B5EF4-FFF2-40B4-BE49-F238E27FC236}">
                <a16:creationId xmlns:a16="http://schemas.microsoft.com/office/drawing/2014/main" id="{9BA7EF51-C44C-D89D-1315-48A1FB40C59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F06BCBF4-62C4-69B5-9AE4-2B7AF0088B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F6916C5-8ECD-C73C-AAF6-362EFEB27FC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a:extLst>
              <a:ext uri="{FF2B5EF4-FFF2-40B4-BE49-F238E27FC236}">
                <a16:creationId xmlns:a16="http://schemas.microsoft.com/office/drawing/2014/main" id="{DACFC440-7FDE-1734-AED1-FB424AD7451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D5A0E71-AB58-5AC3-DBD9-C3BE354B22C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48AC1C3-47E4-021E-777C-DACA67047C5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sp>
        <p:nvSpPr>
          <p:cNvPr id="11" name="Freeform 11">
            <a:extLst>
              <a:ext uri="{FF2B5EF4-FFF2-40B4-BE49-F238E27FC236}">
                <a16:creationId xmlns:a16="http://schemas.microsoft.com/office/drawing/2014/main" id="{23E37B3D-F413-77A2-BEDB-F79885B7DB9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11FE46A-299E-6D21-7A22-1CF9C956DF7F}"/>
              </a:ext>
            </a:extLst>
          </p:cNvPr>
          <p:cNvSpPr txBox="1"/>
          <p:nvPr/>
        </p:nvSpPr>
        <p:spPr>
          <a:xfrm>
            <a:off x="-885407" y="74277"/>
            <a:ext cx="16245574" cy="1498615"/>
          </a:xfrm>
          <a:prstGeom prst="rect">
            <a:avLst/>
          </a:prstGeom>
        </p:spPr>
        <p:txBody>
          <a:bodyPr wrap="square" lIns="0" tIns="0" rIns="0" bIns="0" rtlCol="0" anchor="t">
            <a:spAutoFit/>
          </a:bodyPr>
          <a:lstStyle/>
          <a:p>
            <a:pPr algn="ctr">
              <a:lnSpc>
                <a:spcPts val="12964"/>
              </a:lnSpc>
            </a:pPr>
            <a:r>
              <a:rPr lang="vi-VN" sz="6600" kern="100" dirty="0">
                <a:effectLst/>
                <a:latin typeface="Cascadia Mono SemiBold" panose="020B0609020000020004" pitchFamily="49" charset="0"/>
                <a:ea typeface="Arial" panose="020B0604020202020204" pitchFamily="34" charset="0"/>
                <a:cs typeface="Cascadia Mono SemiBold" panose="020B0609020000020004" pitchFamily="49" charset="0"/>
              </a:rPr>
              <a:t>12.3 Giao diện I/O ứng dụng</a:t>
            </a:r>
          </a:p>
        </p:txBody>
      </p:sp>
      <p:sp>
        <p:nvSpPr>
          <p:cNvPr id="15" name="Rectangle: Rounded Corners 14">
            <a:extLst>
              <a:ext uri="{FF2B5EF4-FFF2-40B4-BE49-F238E27FC236}">
                <a16:creationId xmlns:a16="http://schemas.microsoft.com/office/drawing/2014/main" id="{56481A5C-DE28-50D8-3107-2D106D1EE022}"/>
              </a:ext>
            </a:extLst>
          </p:cNvPr>
          <p:cNvSpPr/>
          <p:nvPr/>
        </p:nvSpPr>
        <p:spPr>
          <a:xfrm>
            <a:off x="3830771" y="2133600"/>
            <a:ext cx="3657600" cy="6019800"/>
          </a:xfrm>
          <a:prstGeom prst="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kern="100" dirty="0">
                <a:solidFill>
                  <a:schemeClr val="tx1"/>
                </a:solidFill>
                <a:latin typeface="Consolas" panose="020B0609020204030204" pitchFamily="49" charset="0"/>
                <a:ea typeface="Arial" panose="020B0604020202020204" pitchFamily="34" charset="0"/>
                <a:cs typeface="Times New Roman" panose="02020603050405020304" pitchFamily="18" charset="0"/>
              </a:rPr>
              <a:t>C</a:t>
            </a:r>
            <a:r>
              <a:rPr lang="vi-VN" sz="4800" kern="1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ác kỹ thuật cấu trúc và giao diện cho hệ điều hành.</a:t>
            </a:r>
          </a:p>
          <a:p>
            <a:pPr algn="ctr"/>
            <a:endParaRPr lang="vi-VN" dirty="0"/>
          </a:p>
        </p:txBody>
      </p:sp>
      <p:sp>
        <p:nvSpPr>
          <p:cNvPr id="17" name="Rectangle: Rounded Corners 16">
            <a:extLst>
              <a:ext uri="{FF2B5EF4-FFF2-40B4-BE49-F238E27FC236}">
                <a16:creationId xmlns:a16="http://schemas.microsoft.com/office/drawing/2014/main" id="{07297408-5318-E87C-43A6-F9CD654E98A0}"/>
              </a:ext>
            </a:extLst>
          </p:cNvPr>
          <p:cNvSpPr/>
          <p:nvPr/>
        </p:nvSpPr>
        <p:spPr>
          <a:xfrm>
            <a:off x="10617326" y="2133600"/>
            <a:ext cx="3657600" cy="6019800"/>
          </a:xfrm>
          <a:prstGeom prst="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nSpc>
                <a:spcPct val="107000"/>
              </a:lnSpc>
              <a:spcAft>
                <a:spcPts val="800"/>
              </a:spcAft>
              <a:buSzPts val="1000"/>
              <a:tabLst>
                <a:tab pos="457200" algn="l"/>
              </a:tabLst>
            </a:pPr>
            <a:r>
              <a:rPr lang="vi-VN" sz="4400" kern="1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Cho phép các thiết bị I/O được xử lý theo cách tiêu chuẩn và đồng nhất.</a:t>
            </a:r>
          </a:p>
        </p:txBody>
      </p:sp>
    </p:spTree>
    <p:extLst>
      <p:ext uri="{BB962C8B-B14F-4D97-AF65-F5344CB8AC3E}">
        <p14:creationId xmlns:p14="http://schemas.microsoft.com/office/powerpoint/2010/main" val="215578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E24AC-D05D-7F59-ADE8-37B3B6F89E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8813C4-7747-3EB0-75CD-9DFD8D6B900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156A2BC4-A597-88F0-9543-3064914988DD}"/>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DD26826-19B2-39ED-7949-4A6CBB0A19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9A82805-E621-6335-6708-AD61F069C65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E1B7AD08-CA29-2554-75E7-4599E0871306}"/>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FE75A882-4EA1-A168-68E3-28FFDCF0B0E9}"/>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1FD84E1-63BA-A263-A5C7-822BB8EA46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467EDDE2-AEFD-E22C-8632-4AFC8938412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5" name="Picture 14" descr="A diagram of a computer&#10;&#10;AI-generated content may be incorrect.">
            <a:extLst>
              <a:ext uri="{FF2B5EF4-FFF2-40B4-BE49-F238E27FC236}">
                <a16:creationId xmlns:a16="http://schemas.microsoft.com/office/drawing/2014/main" id="{3731EEBF-1089-40EC-3460-48B4356C39B0}"/>
              </a:ext>
            </a:extLst>
          </p:cNvPr>
          <p:cNvPicPr>
            <a:picLocks noChangeAspect="1"/>
          </p:cNvPicPr>
          <p:nvPr/>
        </p:nvPicPr>
        <p:blipFill>
          <a:blip r:embed="rId4"/>
          <a:stretch>
            <a:fillRect/>
          </a:stretch>
        </p:blipFill>
        <p:spPr>
          <a:xfrm>
            <a:off x="15240" y="1511214"/>
            <a:ext cx="9128760" cy="8775787"/>
          </a:xfrm>
          <a:prstGeom prst="rect">
            <a:avLst/>
          </a:prstGeom>
        </p:spPr>
      </p:pic>
      <p:sp>
        <p:nvSpPr>
          <p:cNvPr id="16" name="TextBox 7">
            <a:extLst>
              <a:ext uri="{FF2B5EF4-FFF2-40B4-BE49-F238E27FC236}">
                <a16:creationId xmlns:a16="http://schemas.microsoft.com/office/drawing/2014/main" id="{46246DC0-5794-DD7B-996A-EBBD6A2EE2FF}"/>
              </a:ext>
            </a:extLst>
          </p:cNvPr>
          <p:cNvSpPr txBox="1"/>
          <p:nvPr/>
        </p:nvSpPr>
        <p:spPr>
          <a:xfrm>
            <a:off x="-1981200" y="-102643"/>
            <a:ext cx="16245574" cy="1498615"/>
          </a:xfrm>
          <a:prstGeom prst="rect">
            <a:avLst/>
          </a:prstGeom>
        </p:spPr>
        <p:txBody>
          <a:bodyPr wrap="square" lIns="0" tIns="0" rIns="0" bIns="0" rtlCol="0" anchor="t">
            <a:spAutoFit/>
          </a:bodyPr>
          <a:lstStyle/>
          <a:p>
            <a:pPr algn="ctr">
              <a:lnSpc>
                <a:spcPts val="12964"/>
              </a:lnSpc>
            </a:pPr>
            <a:r>
              <a:rPr lang="vi-VN" sz="6600" kern="100" dirty="0">
                <a:effectLst/>
                <a:latin typeface="Cascadia Mono SemiBold" panose="020B0609020000020004" pitchFamily="49" charset="0"/>
                <a:ea typeface="Arial" panose="020B0604020202020204" pitchFamily="34" charset="0"/>
                <a:cs typeface="Cascadia Mono SemiBold" panose="020B0609020000020004" pitchFamily="49" charset="0"/>
              </a:rPr>
              <a:t>Cấu trúc I/O của kernel</a:t>
            </a:r>
          </a:p>
        </p:txBody>
      </p:sp>
      <p:sp>
        <p:nvSpPr>
          <p:cNvPr id="20" name="Rectangle: Rounded Corners 19">
            <a:extLst>
              <a:ext uri="{FF2B5EF4-FFF2-40B4-BE49-F238E27FC236}">
                <a16:creationId xmlns:a16="http://schemas.microsoft.com/office/drawing/2014/main" id="{93516E5F-DD48-7E4E-3877-8FE80474BF30}"/>
              </a:ext>
            </a:extLst>
          </p:cNvPr>
          <p:cNvSpPr/>
          <p:nvPr/>
        </p:nvSpPr>
        <p:spPr>
          <a:xfrm>
            <a:off x="9448799" y="1767327"/>
            <a:ext cx="8071479" cy="2918973"/>
          </a:xfrm>
          <a:prstGeom prst="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kern="1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Trừu tượng hóa, đóng gói và phân lớp phần mềm.</a:t>
            </a:r>
          </a:p>
        </p:txBody>
      </p:sp>
      <p:sp>
        <p:nvSpPr>
          <p:cNvPr id="21" name="Rectangle: Rounded Corners 20">
            <a:extLst>
              <a:ext uri="{FF2B5EF4-FFF2-40B4-BE49-F238E27FC236}">
                <a16:creationId xmlns:a16="http://schemas.microsoft.com/office/drawing/2014/main" id="{61FE2575-8B15-8B77-4EE6-9A94F7BFD758}"/>
              </a:ext>
            </a:extLst>
          </p:cNvPr>
          <p:cNvSpPr/>
          <p:nvPr/>
        </p:nvSpPr>
        <p:spPr>
          <a:xfrm>
            <a:off x="9448798" y="5905500"/>
            <a:ext cx="8071479" cy="3577859"/>
          </a:xfrm>
          <a:prstGeom prst="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nSpc>
                <a:spcPct val="107000"/>
              </a:lnSpc>
              <a:spcAft>
                <a:spcPts val="800"/>
              </a:spcAft>
              <a:buSzPts val="1000"/>
              <a:tabLst>
                <a:tab pos="457200" algn="l"/>
              </a:tabLst>
            </a:pPr>
            <a:r>
              <a:rPr lang="vi-VN" sz="4000" kern="1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Trình điều khiển thiết bị ẩn các khác biệt giữa các bộ điều khiển thiết bị khỏi hệ thống con I/O của kernel.</a:t>
            </a:r>
          </a:p>
        </p:txBody>
      </p:sp>
    </p:spTree>
    <p:extLst>
      <p:ext uri="{BB962C8B-B14F-4D97-AF65-F5344CB8AC3E}">
        <p14:creationId xmlns:p14="http://schemas.microsoft.com/office/powerpoint/2010/main" val="147858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EA1AC-D09B-3AC0-EF4E-328AC75159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4FABEF-1BE7-CF9C-D535-16854D0E277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AB0B89A8-59A2-292F-9EE6-6BD98C9D3659}"/>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9C80CEAF-9995-7857-6F41-90D09955F7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2A957A4-6104-3209-30FB-FB4FBD2D9C2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3ABB521-F763-20EB-6E56-AF5928B28A9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F8E3CBCD-25D3-3005-FA5B-AFE8BF10CF4F}"/>
              </a:ext>
            </a:extLst>
          </p:cNvPr>
          <p:cNvSpPr txBox="1"/>
          <p:nvPr/>
        </p:nvSpPr>
        <p:spPr>
          <a:xfrm>
            <a:off x="-1981200" y="-102643"/>
            <a:ext cx="16245574" cy="1436612"/>
          </a:xfrm>
          <a:prstGeom prst="rect">
            <a:avLst/>
          </a:prstGeom>
        </p:spPr>
        <p:txBody>
          <a:bodyPr wrap="square" lIns="0" tIns="0" rIns="0" bIns="0" rtlCol="0" anchor="t">
            <a:spAutoFit/>
          </a:bodyPr>
          <a:lstStyle/>
          <a:p>
            <a:pPr algn="ctr">
              <a:lnSpc>
                <a:spcPts val="12964"/>
              </a:lnSpc>
            </a:pPr>
            <a:r>
              <a:rPr lang="vi-VN" sz="6000" b="1" dirty="0">
                <a:effectLst/>
                <a:latin typeface="Cascadia Mono SemiBold" panose="020B0609020000020004" pitchFamily="49" charset="0"/>
                <a:ea typeface="Arial" panose="020B0604020202020204" pitchFamily="34" charset="0"/>
                <a:cs typeface="Cascadia Mono SemiBold" panose="020B0609020000020004" pitchFamily="49" charset="0"/>
              </a:rPr>
              <a:t>Đặc điểm của Thiết bị I/O</a:t>
            </a:r>
            <a:endParaRPr lang="vi-VN" sz="28700" kern="100" dirty="0">
              <a:effectLst/>
              <a:latin typeface="Cascadia Mono SemiBold" panose="020B0609020000020004" pitchFamily="49" charset="0"/>
              <a:ea typeface="Arial" panose="020B0604020202020204" pitchFamily="34" charset="0"/>
              <a:cs typeface="Cascadia Mono SemiBold" panose="020B0609020000020004" pitchFamily="49" charset="0"/>
            </a:endParaRPr>
          </a:p>
        </p:txBody>
      </p:sp>
      <p:pic>
        <p:nvPicPr>
          <p:cNvPr id="3" name="Picture 2" descr="A table with text on it&#10;&#10;AI-generated content may be incorrect.">
            <a:extLst>
              <a:ext uri="{FF2B5EF4-FFF2-40B4-BE49-F238E27FC236}">
                <a16:creationId xmlns:a16="http://schemas.microsoft.com/office/drawing/2014/main" id="{CFCA6812-B6F4-154E-B7B3-FCFD594B2497}"/>
              </a:ext>
            </a:extLst>
          </p:cNvPr>
          <p:cNvPicPr>
            <a:picLocks noChangeAspect="1"/>
          </p:cNvPicPr>
          <p:nvPr/>
        </p:nvPicPr>
        <p:blipFill>
          <a:blip r:embed="rId4"/>
          <a:stretch>
            <a:fillRect/>
          </a:stretch>
        </p:blipFill>
        <p:spPr>
          <a:xfrm>
            <a:off x="6939824" y="1345266"/>
            <a:ext cx="11348176" cy="7130014"/>
          </a:xfrm>
          <a:prstGeom prst="rect">
            <a:avLst/>
          </a:prstGeom>
        </p:spPr>
      </p:pic>
      <p:graphicFrame>
        <p:nvGraphicFramePr>
          <p:cNvPr id="4" name="Diagram 3">
            <a:extLst>
              <a:ext uri="{FF2B5EF4-FFF2-40B4-BE49-F238E27FC236}">
                <a16:creationId xmlns:a16="http://schemas.microsoft.com/office/drawing/2014/main" id="{DEB72502-684F-0FB5-900D-4561935BE24A}"/>
              </a:ext>
            </a:extLst>
          </p:cNvPr>
          <p:cNvGraphicFramePr/>
          <p:nvPr/>
        </p:nvGraphicFramePr>
        <p:xfrm>
          <a:off x="53825" y="1307635"/>
          <a:ext cx="6885999" cy="86499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95032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7640A-551C-7F69-1ED0-831199A682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15CC67-BD76-FF1F-49CC-C695CB3C215B}"/>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lowchart: Document 4">
            <a:extLst>
              <a:ext uri="{FF2B5EF4-FFF2-40B4-BE49-F238E27FC236}">
                <a16:creationId xmlns:a16="http://schemas.microsoft.com/office/drawing/2014/main" id="{C80AF9B2-9CD4-6F14-28FD-036EEB62E773}"/>
              </a:ext>
            </a:extLst>
          </p:cNvPr>
          <p:cNvSpPr/>
          <p:nvPr/>
        </p:nvSpPr>
        <p:spPr>
          <a:xfrm>
            <a:off x="838200" y="2933700"/>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dirty="0">
                <a:solidFill>
                  <a:schemeClr val="dk1">
                    <a:hueOff val="0"/>
                    <a:satOff val="0"/>
                    <a:lumOff val="0"/>
                  </a:schemeClr>
                </a:solidFill>
                <a:latin typeface="Consolas" panose="020B0609020204030204" pitchFamily="49" charset="0"/>
              </a:rPr>
              <a:t>Truy cập ổ đĩa và các thiết bị hướng khối khác</a:t>
            </a:r>
            <a:r>
              <a:rPr lang="vi-VN" sz="3600" dirty="0">
                <a:solidFill>
                  <a:schemeClr val="dk1">
                    <a:hueOff val="0"/>
                    <a:satOff val="0"/>
                    <a:lumOff val="0"/>
                  </a:schemeClr>
                </a:solidFill>
                <a:latin typeface="Consolas" panose="020B0609020204030204" pitchFamily="49" charset="0"/>
              </a:rPr>
              <a:t>.</a:t>
            </a:r>
          </a:p>
          <a:p>
            <a:pPr algn="ctr"/>
            <a:endParaRPr lang="vi-VN" dirty="0"/>
          </a:p>
        </p:txBody>
      </p:sp>
      <p:sp>
        <p:nvSpPr>
          <p:cNvPr id="12" name="Flowchart: Document 11">
            <a:extLst>
              <a:ext uri="{FF2B5EF4-FFF2-40B4-BE49-F238E27FC236}">
                <a16:creationId xmlns:a16="http://schemas.microsoft.com/office/drawing/2014/main" id="{AA859773-DE91-5B3C-C055-1A7B51096FBF}"/>
              </a:ext>
            </a:extLst>
          </p:cNvPr>
          <p:cNvSpPr/>
          <p:nvPr/>
        </p:nvSpPr>
        <p:spPr>
          <a:xfrm>
            <a:off x="4228808" y="2935669"/>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tx1"/>
                </a:solidFill>
                <a:latin typeface="Consolas" panose="020B0609020204030204" pitchFamily="49" charset="0"/>
              </a:rPr>
              <a:t>Truy cập thiết bị như bàn phím, chuột.</a:t>
            </a:r>
          </a:p>
          <a:p>
            <a:pPr algn="ctr"/>
            <a:endParaRPr lang="vi-VN" dirty="0"/>
          </a:p>
        </p:txBody>
      </p:sp>
      <p:sp>
        <p:nvSpPr>
          <p:cNvPr id="14" name="Flowchart: Document 13">
            <a:extLst>
              <a:ext uri="{FF2B5EF4-FFF2-40B4-BE49-F238E27FC236}">
                <a16:creationId xmlns:a16="http://schemas.microsoft.com/office/drawing/2014/main" id="{0971D823-437F-49C0-E61D-82DA970B6367}"/>
              </a:ext>
            </a:extLst>
          </p:cNvPr>
          <p:cNvSpPr/>
          <p:nvPr/>
        </p:nvSpPr>
        <p:spPr>
          <a:xfrm>
            <a:off x="7607723" y="2933700"/>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tx1"/>
                </a:solidFill>
                <a:latin typeface="Consolas" panose="020B0609020204030204" pitchFamily="49" charset="0"/>
              </a:rPr>
              <a:t>Cung cấp quyền truy cập vào bộ nhớ đĩa thông qua một mảng byte trong bộ nhớ chính.</a:t>
            </a:r>
          </a:p>
          <a:p>
            <a:pPr algn="ctr"/>
            <a:endParaRPr lang="vi-VN" dirty="0"/>
          </a:p>
        </p:txBody>
      </p:sp>
      <p:sp>
        <p:nvSpPr>
          <p:cNvPr id="17" name="Flowchart: Document 16">
            <a:extLst>
              <a:ext uri="{FF2B5EF4-FFF2-40B4-BE49-F238E27FC236}">
                <a16:creationId xmlns:a16="http://schemas.microsoft.com/office/drawing/2014/main" id="{448BF7CE-02F5-A0B1-1596-E066ADD22A4F}"/>
              </a:ext>
            </a:extLst>
          </p:cNvPr>
          <p:cNvSpPr/>
          <p:nvPr/>
        </p:nvSpPr>
        <p:spPr>
          <a:xfrm>
            <a:off x="11087394" y="2933700"/>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dk1">
                    <a:hueOff val="0"/>
                    <a:satOff val="0"/>
                    <a:lumOff val="0"/>
                  </a:schemeClr>
                </a:solidFill>
                <a:latin typeface="Consolas" panose="020B0609020204030204" pitchFamily="49" charset="0"/>
              </a:rPr>
              <a:t>Giao diện socket cho phép tạo, kết nối, lắng nghe, gửi và nhận gói tin.</a:t>
            </a:r>
          </a:p>
          <a:p>
            <a:pPr algn="ctr"/>
            <a:endParaRPr lang="vi-VN" dirty="0"/>
          </a:p>
        </p:txBody>
      </p:sp>
      <p:sp>
        <p:nvSpPr>
          <p:cNvPr id="19" name="Flowchart: Document 18">
            <a:extLst>
              <a:ext uri="{FF2B5EF4-FFF2-40B4-BE49-F238E27FC236}">
                <a16:creationId xmlns:a16="http://schemas.microsoft.com/office/drawing/2014/main" id="{54184BF2-CFC5-750D-84F1-7255FB297379}"/>
              </a:ext>
            </a:extLst>
          </p:cNvPr>
          <p:cNvSpPr/>
          <p:nvPr/>
        </p:nvSpPr>
        <p:spPr>
          <a:xfrm>
            <a:off x="14567063" y="2933700"/>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buNone/>
            </a:pPr>
            <a:r>
              <a:rPr lang="vi-VN" sz="3600" dirty="0">
                <a:solidFill>
                  <a:schemeClr val="dk1">
                    <a:hueOff val="0"/>
                    <a:satOff val="0"/>
                    <a:lumOff val="0"/>
                  </a:schemeClr>
                </a:solidFill>
                <a:latin typeface="Consolas" panose="020B0609020204030204" pitchFamily="49" charset="0"/>
              </a:rPr>
              <a:t>Truy cập đồng hồ thời gian trong ngày, bộ định thời, hiển thị đồ họa, video và thiết bị âm thanh.</a:t>
            </a:r>
          </a:p>
        </p:txBody>
      </p:sp>
      <p:sp>
        <p:nvSpPr>
          <p:cNvPr id="21" name="Rectangle: Top Corners Rounded 20">
            <a:extLst>
              <a:ext uri="{FF2B5EF4-FFF2-40B4-BE49-F238E27FC236}">
                <a16:creationId xmlns:a16="http://schemas.microsoft.com/office/drawing/2014/main" id="{FA942C3D-A93F-4B67-D59A-7E4381A15847}"/>
              </a:ext>
            </a:extLst>
          </p:cNvPr>
          <p:cNvSpPr/>
          <p:nvPr/>
        </p:nvSpPr>
        <p:spPr>
          <a:xfrm>
            <a:off x="2222174" y="8710329"/>
            <a:ext cx="14034832" cy="1320235"/>
          </a:xfrm>
          <a:prstGeom prst="round2SameRect">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Freeform 11">
            <a:extLst>
              <a:ext uri="{FF2B5EF4-FFF2-40B4-BE49-F238E27FC236}">
                <a16:creationId xmlns:a16="http://schemas.microsoft.com/office/drawing/2014/main" id="{4E0B1B43-B6E0-92B6-8D14-5CB11819332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BBB4A874-5BA6-201C-7B01-B93F6B8914B9}"/>
              </a:ext>
            </a:extLst>
          </p:cNvPr>
          <p:cNvSpPr txBox="1"/>
          <p:nvPr/>
        </p:nvSpPr>
        <p:spPr>
          <a:xfrm>
            <a:off x="214828" y="256436"/>
            <a:ext cx="16245574" cy="741742"/>
          </a:xfrm>
          <a:prstGeom prst="rect">
            <a:avLst/>
          </a:prstGeom>
        </p:spPr>
        <p:txBody>
          <a:bodyPr wrap="square" lIns="0" tIns="0" rIns="0" bIns="0" rtlCol="0" anchor="t">
            <a:spAutoFit/>
          </a:bodyPr>
          <a:lstStyle/>
          <a:p>
            <a:pPr marL="0" marR="0">
              <a:lnSpc>
                <a:spcPct val="107000"/>
              </a:lnSpc>
              <a:spcAft>
                <a:spcPts val="800"/>
              </a:spcAft>
            </a:pPr>
            <a:r>
              <a:rPr lang="vi-VN" sz="48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12.3.1 Thiết bị Khối và Thiết bị Ký tự</a:t>
            </a:r>
            <a:endParaRPr lang="vi-VN" sz="48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sp>
        <p:nvSpPr>
          <p:cNvPr id="3" name="Rectangle: Top Corners One Rounded and One Snipped 2">
            <a:extLst>
              <a:ext uri="{FF2B5EF4-FFF2-40B4-BE49-F238E27FC236}">
                <a16:creationId xmlns:a16="http://schemas.microsoft.com/office/drawing/2014/main" id="{D77AC25E-2A27-45EB-A295-A5D5B028FFC0}"/>
              </a:ext>
            </a:extLst>
          </p:cNvPr>
          <p:cNvSpPr/>
          <p:nvPr/>
        </p:nvSpPr>
        <p:spPr>
          <a:xfrm>
            <a:off x="838199" y="1325745"/>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solidFill>
                <a:latin typeface="Consolas" panose="020B0609020204030204" pitchFamily="49" charset="0"/>
              </a:rPr>
              <a:t>I/O khối</a:t>
            </a:r>
          </a:p>
        </p:txBody>
      </p:sp>
      <p:sp>
        <p:nvSpPr>
          <p:cNvPr id="7" name="Rectangle: Top Corners One Rounded and One Snipped 6">
            <a:extLst>
              <a:ext uri="{FF2B5EF4-FFF2-40B4-BE49-F238E27FC236}">
                <a16:creationId xmlns:a16="http://schemas.microsoft.com/office/drawing/2014/main" id="{9A6ECE23-3F91-94AC-A26D-2EE89A7062FB}"/>
              </a:ext>
            </a:extLst>
          </p:cNvPr>
          <p:cNvSpPr/>
          <p:nvPr/>
        </p:nvSpPr>
        <p:spPr>
          <a:xfrm>
            <a:off x="4228807" y="1327714"/>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solidFill>
                <a:latin typeface="Consolas" panose="020B0609020204030204" pitchFamily="49" charset="0"/>
              </a:rPr>
              <a:t>I/O luồng ký tự</a:t>
            </a:r>
          </a:p>
        </p:txBody>
      </p:sp>
      <p:sp>
        <p:nvSpPr>
          <p:cNvPr id="13" name="Rectangle: Top Corners One Rounded and One Snipped 12">
            <a:extLst>
              <a:ext uri="{FF2B5EF4-FFF2-40B4-BE49-F238E27FC236}">
                <a16:creationId xmlns:a16="http://schemas.microsoft.com/office/drawing/2014/main" id="{C8E7A315-C91B-C02E-4E78-70B8C95E54AC}"/>
              </a:ext>
            </a:extLst>
          </p:cNvPr>
          <p:cNvSpPr/>
          <p:nvPr/>
        </p:nvSpPr>
        <p:spPr>
          <a:xfrm>
            <a:off x="7607722" y="1325745"/>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buNone/>
            </a:pPr>
            <a:r>
              <a:rPr lang="vi-VN" sz="3200" dirty="0">
                <a:solidFill>
                  <a:schemeClr val="tx1"/>
                </a:solidFill>
                <a:latin typeface="Consolas" panose="020B0609020204030204" pitchFamily="49" charset="0"/>
              </a:rPr>
              <a:t>Truy cập tệp ánh xạ bộ nhớ</a:t>
            </a:r>
          </a:p>
        </p:txBody>
      </p:sp>
      <p:sp>
        <p:nvSpPr>
          <p:cNvPr id="15" name="Rectangle: Top Corners One Rounded and One Snipped 14">
            <a:extLst>
              <a:ext uri="{FF2B5EF4-FFF2-40B4-BE49-F238E27FC236}">
                <a16:creationId xmlns:a16="http://schemas.microsoft.com/office/drawing/2014/main" id="{07E1107E-77EC-056F-DE69-0B077317F2BE}"/>
              </a:ext>
            </a:extLst>
          </p:cNvPr>
          <p:cNvSpPr/>
          <p:nvPr/>
        </p:nvSpPr>
        <p:spPr>
          <a:xfrm>
            <a:off x="11087393" y="1325745"/>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tx1"/>
                </a:solidFill>
                <a:latin typeface="Consolas" panose="020B0609020204030204" pitchFamily="49" charset="0"/>
              </a:rPr>
              <a:t>Ổ cắm mạng</a:t>
            </a:r>
          </a:p>
          <a:p>
            <a:pPr algn="ctr"/>
            <a:endParaRPr lang="vi-VN" dirty="0"/>
          </a:p>
        </p:txBody>
      </p:sp>
      <p:sp>
        <p:nvSpPr>
          <p:cNvPr id="18" name="Rectangle: Top Corners One Rounded and One Snipped 17">
            <a:extLst>
              <a:ext uri="{FF2B5EF4-FFF2-40B4-BE49-F238E27FC236}">
                <a16:creationId xmlns:a16="http://schemas.microsoft.com/office/drawing/2014/main" id="{311D3F29-088F-5529-4556-DDDAF1028F19}"/>
              </a:ext>
            </a:extLst>
          </p:cNvPr>
          <p:cNvSpPr/>
          <p:nvPr/>
        </p:nvSpPr>
        <p:spPr>
          <a:xfrm>
            <a:off x="14567062" y="1325745"/>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buNone/>
            </a:pPr>
            <a:r>
              <a:rPr lang="vi-VN" sz="3200" dirty="0">
                <a:solidFill>
                  <a:schemeClr val="tx1"/>
                </a:solidFill>
                <a:latin typeface="Consolas" panose="020B0609020204030204" pitchFamily="49" charset="0"/>
              </a:rPr>
              <a:t>Các lệnh gọi hệ thống đặc biệt</a:t>
            </a:r>
          </a:p>
        </p:txBody>
      </p:sp>
      <p:sp>
        <p:nvSpPr>
          <p:cNvPr id="20" name="TextBox 7">
            <a:extLst>
              <a:ext uri="{FF2B5EF4-FFF2-40B4-BE49-F238E27FC236}">
                <a16:creationId xmlns:a16="http://schemas.microsoft.com/office/drawing/2014/main" id="{EF2AAEC3-9F61-9FE0-8865-7CF8ACD0D2DC}"/>
              </a:ext>
            </a:extLst>
          </p:cNvPr>
          <p:cNvSpPr txBox="1"/>
          <p:nvPr/>
        </p:nvSpPr>
        <p:spPr>
          <a:xfrm>
            <a:off x="1116803" y="8415588"/>
            <a:ext cx="16245574" cy="1436612"/>
          </a:xfrm>
          <a:prstGeom prst="rect">
            <a:avLst/>
          </a:prstGeom>
        </p:spPr>
        <p:txBody>
          <a:bodyPr wrap="square" lIns="0" tIns="0" rIns="0" bIns="0" rtlCol="0" anchor="t">
            <a:spAutoFit/>
          </a:bodyPr>
          <a:lstStyle/>
          <a:p>
            <a:pPr algn="ctr">
              <a:lnSpc>
                <a:spcPts val="12964"/>
              </a:lnSpc>
            </a:pPr>
            <a:r>
              <a:rPr lang="vi-VN" sz="6000" b="1" dirty="0">
                <a:solidFill>
                  <a:schemeClr val="bg1"/>
                </a:solidFill>
                <a:latin typeface="Cascadia Mono SemiBold" panose="020B0609020000020004" pitchFamily="49" charset="0"/>
                <a:ea typeface="Arial" panose="020B0604020202020204" pitchFamily="34" charset="0"/>
                <a:cs typeface="Cascadia Mono SemiBold" panose="020B0609020000020004" pitchFamily="49" charset="0"/>
              </a:rPr>
              <a:t>Các kiểu truy cập</a:t>
            </a:r>
            <a:r>
              <a:rPr lang="vi-VN" sz="6000" b="1" dirty="0">
                <a:solidFill>
                  <a:schemeClr val="bg1"/>
                </a:solidFill>
                <a:effectLst/>
                <a:latin typeface="Cascadia Mono SemiBold" panose="020B0609020000020004" pitchFamily="49" charset="0"/>
                <a:ea typeface="Arial" panose="020B0604020202020204" pitchFamily="34" charset="0"/>
                <a:cs typeface="Cascadia Mono SemiBold" panose="020B0609020000020004" pitchFamily="49" charset="0"/>
              </a:rPr>
              <a:t> Thiết bị I/O</a:t>
            </a:r>
            <a:endParaRPr lang="vi-VN" sz="28700" kern="100" dirty="0">
              <a:solidFill>
                <a:schemeClr val="bg1"/>
              </a:solidFill>
              <a:effectLst/>
              <a:latin typeface="Cascadia Mono SemiBold" panose="020B0609020000020004" pitchFamily="49" charset="0"/>
              <a:ea typeface="Arial" panose="020B0604020202020204" pitchFamily="34" charset="0"/>
              <a:cs typeface="Cascadia Mono SemiBold" panose="020B0609020000020004" pitchFamily="49" charset="0"/>
            </a:endParaRPr>
          </a:p>
        </p:txBody>
      </p:sp>
    </p:spTree>
    <p:extLst>
      <p:ext uri="{BB962C8B-B14F-4D97-AF65-F5344CB8AC3E}">
        <p14:creationId xmlns:p14="http://schemas.microsoft.com/office/powerpoint/2010/main" val="179007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4595404" y="545582"/>
            <a:ext cx="6425444" cy="1708124"/>
            <a:chOff x="0" y="41494"/>
            <a:chExt cx="1022628" cy="431894"/>
          </a:xfrm>
        </p:grpSpPr>
        <p:sp>
          <p:nvSpPr>
            <p:cNvPr id="6" name="Freeform 6"/>
            <p:cNvSpPr/>
            <p:nvPr/>
          </p:nvSpPr>
          <p:spPr>
            <a:xfrm>
              <a:off x="214371" y="41494"/>
              <a:ext cx="808257"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7" name="TextBox 7"/>
            <p:cNvSpPr txBox="1"/>
            <p:nvPr/>
          </p:nvSpPr>
          <p:spPr>
            <a:xfrm>
              <a:off x="0" y="57150"/>
              <a:ext cx="808257" cy="374744"/>
            </a:xfrm>
            <a:prstGeom prst="rect">
              <a:avLst/>
            </a:prstGeom>
          </p:spPr>
          <p:txBody>
            <a:bodyPr lIns="50800" tIns="50800" rIns="50800" bIns="50800" rtlCol="0" anchor="ctr"/>
            <a:lstStyle/>
            <a:p>
              <a:pPr algn="ctr">
                <a:lnSpc>
                  <a:spcPts val="3200"/>
                </a:lnSpc>
              </a:pPr>
              <a:endParaRPr lang="en-US" sz="3200">
                <a:solidFill>
                  <a:srgbClr val="FFFFFF"/>
                </a:solidFill>
                <a:latin typeface="Solway"/>
                <a:ea typeface="Solway"/>
                <a:cs typeface="Solway"/>
                <a:sym typeface="Solway"/>
              </a:endParaRPr>
            </a:p>
          </p:txBody>
        </p:sp>
      </p:grpSp>
      <p:grpSp>
        <p:nvGrpSpPr>
          <p:cNvPr id="36" name="Group 35">
            <a:extLst>
              <a:ext uri="{FF2B5EF4-FFF2-40B4-BE49-F238E27FC236}">
                <a16:creationId xmlns:a16="http://schemas.microsoft.com/office/drawing/2014/main" id="{7C92F9FA-C1FA-0EFB-DA1B-4CA8B5338CF1}"/>
              </a:ext>
            </a:extLst>
          </p:cNvPr>
          <p:cNvGrpSpPr/>
          <p:nvPr/>
        </p:nvGrpSpPr>
        <p:grpSpPr>
          <a:xfrm>
            <a:off x="62989" y="2806356"/>
            <a:ext cx="4139016" cy="4498611"/>
            <a:chOff x="692516" y="1342663"/>
            <a:chExt cx="2759344" cy="2999074"/>
          </a:xfrm>
        </p:grpSpPr>
        <p:sp>
          <p:nvSpPr>
            <p:cNvPr id="37" name="Freeform: Shape 36">
              <a:extLst>
                <a:ext uri="{FF2B5EF4-FFF2-40B4-BE49-F238E27FC236}">
                  <a16:creationId xmlns:a16="http://schemas.microsoft.com/office/drawing/2014/main" id="{D9782F80-6B8C-32E8-880E-340E2818D9E6}"/>
                </a:ext>
              </a:extLst>
            </p:cNvPr>
            <p:cNvSpPr/>
            <p:nvPr/>
          </p:nvSpPr>
          <p:spPr>
            <a:xfrm>
              <a:off x="1875816" y="1342663"/>
              <a:ext cx="1576044" cy="1499537"/>
            </a:xfrm>
            <a:custGeom>
              <a:avLst/>
              <a:gdLst>
                <a:gd name="connsiteX0" fmla="*/ 0 w 1239164"/>
                <a:gd name="connsiteY0" fmla="*/ 0 h 1235469"/>
                <a:gd name="connsiteX1" fmla="*/ 124455 w 1239164"/>
                <a:gd name="connsiteY1" fmla="*/ 6284 h 1235469"/>
                <a:gd name="connsiteX2" fmla="*/ 1233826 w 1239164"/>
                <a:gd name="connsiteY2" fmla="*/ 1122721 h 1235469"/>
                <a:gd name="connsiteX3" fmla="*/ 1239164 w 1239164"/>
                <a:gd name="connsiteY3" fmla="*/ 1235469 h 1235469"/>
                <a:gd name="connsiteX4" fmla="*/ 0 w 1239164"/>
                <a:gd name="connsiteY4" fmla="*/ 1235469 h 1235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164" h="1235469">
                  <a:moveTo>
                    <a:pt x="0" y="0"/>
                  </a:moveTo>
                  <a:lnTo>
                    <a:pt x="124455" y="6284"/>
                  </a:lnTo>
                  <a:cubicBezTo>
                    <a:pt x="711598" y="65912"/>
                    <a:pt x="1177839" y="534508"/>
                    <a:pt x="1233826" y="1122721"/>
                  </a:cubicBezTo>
                  <a:lnTo>
                    <a:pt x="1239164" y="1235469"/>
                  </a:lnTo>
                  <a:lnTo>
                    <a:pt x="0" y="1235469"/>
                  </a:lnTo>
                  <a:close/>
                </a:path>
              </a:pathLst>
            </a:custGeom>
            <a:solidFill>
              <a:srgbClr val="004C22"/>
            </a:solidFill>
            <a:ln>
              <a:noFill/>
            </a:ln>
            <a:effectLst>
              <a:outerShdw blurRad="127000" dist="38100" dir="2700000" sx="99000" sy="99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vi-VN" sz="2700"/>
            </a:p>
          </p:txBody>
        </p:sp>
        <p:sp>
          <p:nvSpPr>
            <p:cNvPr id="38" name="Freeform: Shape 37">
              <a:extLst>
                <a:ext uri="{FF2B5EF4-FFF2-40B4-BE49-F238E27FC236}">
                  <a16:creationId xmlns:a16="http://schemas.microsoft.com/office/drawing/2014/main" id="{EF791F57-0FAA-004D-26F7-65044F7E3530}"/>
                </a:ext>
              </a:extLst>
            </p:cNvPr>
            <p:cNvSpPr/>
            <p:nvPr/>
          </p:nvSpPr>
          <p:spPr>
            <a:xfrm rot="5400000">
              <a:off x="1914069" y="2803947"/>
              <a:ext cx="1499537" cy="1576044"/>
            </a:xfrm>
            <a:custGeom>
              <a:avLst/>
              <a:gdLst>
                <a:gd name="connsiteX0" fmla="*/ 0 w 1239164"/>
                <a:gd name="connsiteY0" fmla="*/ 0 h 1235469"/>
                <a:gd name="connsiteX1" fmla="*/ 124455 w 1239164"/>
                <a:gd name="connsiteY1" fmla="*/ 6284 h 1235469"/>
                <a:gd name="connsiteX2" fmla="*/ 1233826 w 1239164"/>
                <a:gd name="connsiteY2" fmla="*/ 1122721 h 1235469"/>
                <a:gd name="connsiteX3" fmla="*/ 1239164 w 1239164"/>
                <a:gd name="connsiteY3" fmla="*/ 1235469 h 1235469"/>
                <a:gd name="connsiteX4" fmla="*/ 0 w 1239164"/>
                <a:gd name="connsiteY4" fmla="*/ 1235469 h 1235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164" h="1235469">
                  <a:moveTo>
                    <a:pt x="0" y="0"/>
                  </a:moveTo>
                  <a:lnTo>
                    <a:pt x="124455" y="6284"/>
                  </a:lnTo>
                  <a:cubicBezTo>
                    <a:pt x="711598" y="65912"/>
                    <a:pt x="1177839" y="534508"/>
                    <a:pt x="1233826" y="1122721"/>
                  </a:cubicBezTo>
                  <a:lnTo>
                    <a:pt x="1239164" y="1235469"/>
                  </a:lnTo>
                  <a:lnTo>
                    <a:pt x="0" y="1235469"/>
                  </a:lnTo>
                  <a:close/>
                </a:path>
              </a:pathLst>
            </a:custGeom>
            <a:solidFill>
              <a:srgbClr val="FFC000"/>
            </a:solidFill>
            <a:ln>
              <a:noFill/>
            </a:ln>
            <a:effectLst>
              <a:outerShdw blurRad="127000" dist="38100" dir="2700000" sx="99000" sy="99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vi-VN" sz="2700"/>
            </a:p>
          </p:txBody>
        </p:sp>
        <p:sp>
          <p:nvSpPr>
            <p:cNvPr id="39" name="Flowchart: Connector 38">
              <a:extLst>
                <a:ext uri="{FF2B5EF4-FFF2-40B4-BE49-F238E27FC236}">
                  <a16:creationId xmlns:a16="http://schemas.microsoft.com/office/drawing/2014/main" id="{85855D0B-BFD9-70CE-BA81-1987369859E7}"/>
                </a:ext>
              </a:extLst>
            </p:cNvPr>
            <p:cNvSpPr/>
            <p:nvPr/>
          </p:nvSpPr>
          <p:spPr>
            <a:xfrm>
              <a:off x="692516" y="1589900"/>
              <a:ext cx="2484000" cy="2484000"/>
            </a:xfrm>
            <a:prstGeom prst="flowChartConnector">
              <a:avLst/>
            </a:prstGeom>
            <a:solidFill>
              <a:schemeClr val="bg1"/>
            </a:solidFill>
            <a:ln>
              <a:noFill/>
            </a:ln>
            <a:effectLst>
              <a:outerShdw blurRad="127000" dist="38100" dir="2700000" sx="99000" sy="99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grpSp>
      <p:sp>
        <p:nvSpPr>
          <p:cNvPr id="76" name="TextBox 22"/>
          <p:cNvSpPr txBox="1"/>
          <p:nvPr/>
        </p:nvSpPr>
        <p:spPr>
          <a:xfrm>
            <a:off x="-441757" y="4048030"/>
            <a:ext cx="4650375" cy="2213555"/>
          </a:xfrm>
          <a:prstGeom prst="rect">
            <a:avLst/>
          </a:prstGeom>
        </p:spPr>
        <p:txBody>
          <a:bodyPr wrap="square" lIns="0" tIns="0" rIns="0" bIns="0" rtlCol="0" anchor="t">
            <a:spAutoFit/>
          </a:bodyPr>
          <a:lstStyle/>
          <a:p>
            <a:pPr algn="ctr">
              <a:lnSpc>
                <a:spcPts val="8640"/>
              </a:lnSpc>
            </a:pPr>
            <a:r>
              <a:rPr lang="vi-VN" sz="9600">
                <a:solidFill>
                  <a:srgbClr val="242622"/>
                </a:solidFill>
                <a:latin typeface="Lilita One"/>
                <a:ea typeface="Lilita One"/>
                <a:cs typeface="Lilita One"/>
                <a:sym typeface="Lilita One"/>
              </a:rPr>
              <a:t>Tóm </a:t>
            </a:r>
          </a:p>
          <a:p>
            <a:pPr algn="ctr">
              <a:lnSpc>
                <a:spcPts val="8640"/>
              </a:lnSpc>
            </a:pPr>
            <a:r>
              <a:rPr lang="vi-VN" sz="9600">
                <a:solidFill>
                  <a:srgbClr val="242622"/>
                </a:solidFill>
                <a:latin typeface="Lilita One"/>
                <a:ea typeface="Lilita One"/>
                <a:cs typeface="Lilita One"/>
                <a:sym typeface="Lilita One"/>
              </a:rPr>
              <a:t>tắt</a:t>
            </a:r>
          </a:p>
        </p:txBody>
      </p:sp>
      <p:grpSp>
        <p:nvGrpSpPr>
          <p:cNvPr id="21" name="Group 17">
            <a:extLst>
              <a:ext uri="{FF2B5EF4-FFF2-40B4-BE49-F238E27FC236}">
                <a16:creationId xmlns:a16="http://schemas.microsoft.com/office/drawing/2014/main" id="{B97EE92D-62DF-D7B2-45AF-3F8FC073D4F6}"/>
              </a:ext>
            </a:extLst>
          </p:cNvPr>
          <p:cNvGrpSpPr/>
          <p:nvPr/>
        </p:nvGrpSpPr>
        <p:grpSpPr>
          <a:xfrm>
            <a:off x="7743622" y="4050164"/>
            <a:ext cx="4800600" cy="1767864"/>
            <a:chOff x="0" y="0"/>
            <a:chExt cx="808257" cy="431894"/>
          </a:xfrm>
        </p:grpSpPr>
        <p:sp>
          <p:nvSpPr>
            <p:cNvPr id="22" name="Freeform 18">
              <a:extLst>
                <a:ext uri="{FF2B5EF4-FFF2-40B4-BE49-F238E27FC236}">
                  <a16:creationId xmlns:a16="http://schemas.microsoft.com/office/drawing/2014/main" id="{DBC2B19A-DB24-64D4-0672-97A2FA3948BB}"/>
                </a:ext>
              </a:extLst>
            </p:cNvPr>
            <p:cNvSpPr/>
            <p:nvPr/>
          </p:nvSpPr>
          <p:spPr>
            <a:xfrm>
              <a:off x="0" y="0"/>
              <a:ext cx="808257"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23" name="TextBox 19">
              <a:extLst>
                <a:ext uri="{FF2B5EF4-FFF2-40B4-BE49-F238E27FC236}">
                  <a16:creationId xmlns:a16="http://schemas.microsoft.com/office/drawing/2014/main" id="{BC5BABFC-81E1-69CC-E217-663679D17044}"/>
                </a:ext>
              </a:extLst>
            </p:cNvPr>
            <p:cNvSpPr txBox="1"/>
            <p:nvPr/>
          </p:nvSpPr>
          <p:spPr>
            <a:xfrm>
              <a:off x="0" y="57150"/>
              <a:ext cx="808257" cy="374744"/>
            </a:xfrm>
            <a:prstGeom prst="rect">
              <a:avLst/>
            </a:prstGeom>
          </p:spPr>
          <p:txBody>
            <a:bodyPr lIns="50800" tIns="50800" rIns="50800" bIns="50800" rtlCol="0" anchor="ctr"/>
            <a:lstStyle/>
            <a:p>
              <a:pPr algn="ctr">
                <a:lnSpc>
                  <a:spcPts val="3200"/>
                </a:lnSpc>
              </a:pPr>
              <a:endParaRPr lang="en-US" sz="3200">
                <a:solidFill>
                  <a:srgbClr val="FFFFFF"/>
                </a:solidFill>
                <a:latin typeface="Solway"/>
                <a:ea typeface="Solway"/>
                <a:cs typeface="Solway"/>
                <a:sym typeface="Solway"/>
              </a:endParaRPr>
            </a:p>
          </p:txBody>
        </p:sp>
      </p:grpSp>
      <p:grpSp>
        <p:nvGrpSpPr>
          <p:cNvPr id="24" name="Group 17">
            <a:extLst>
              <a:ext uri="{FF2B5EF4-FFF2-40B4-BE49-F238E27FC236}">
                <a16:creationId xmlns:a16="http://schemas.microsoft.com/office/drawing/2014/main" id="{F8655344-9DF8-6733-83DB-844C09E7A776}"/>
              </a:ext>
            </a:extLst>
          </p:cNvPr>
          <p:cNvGrpSpPr/>
          <p:nvPr/>
        </p:nvGrpSpPr>
        <p:grpSpPr>
          <a:xfrm>
            <a:off x="6338373" y="7708003"/>
            <a:ext cx="4087154" cy="1708124"/>
            <a:chOff x="0" y="0"/>
            <a:chExt cx="808257" cy="431894"/>
          </a:xfrm>
        </p:grpSpPr>
        <p:sp>
          <p:nvSpPr>
            <p:cNvPr id="25" name="Freeform 18">
              <a:extLst>
                <a:ext uri="{FF2B5EF4-FFF2-40B4-BE49-F238E27FC236}">
                  <a16:creationId xmlns:a16="http://schemas.microsoft.com/office/drawing/2014/main" id="{83B41F3A-4750-F3F5-11FF-93A7268C80B7}"/>
                </a:ext>
              </a:extLst>
            </p:cNvPr>
            <p:cNvSpPr/>
            <p:nvPr/>
          </p:nvSpPr>
          <p:spPr>
            <a:xfrm>
              <a:off x="0" y="0"/>
              <a:ext cx="808257"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33" name="TextBox 19">
              <a:extLst>
                <a:ext uri="{FF2B5EF4-FFF2-40B4-BE49-F238E27FC236}">
                  <a16:creationId xmlns:a16="http://schemas.microsoft.com/office/drawing/2014/main" id="{836C544C-C3BF-488D-3FD0-459ECBA6819A}"/>
                </a:ext>
              </a:extLst>
            </p:cNvPr>
            <p:cNvSpPr txBox="1"/>
            <p:nvPr/>
          </p:nvSpPr>
          <p:spPr>
            <a:xfrm>
              <a:off x="0" y="57150"/>
              <a:ext cx="808257" cy="374744"/>
            </a:xfrm>
            <a:prstGeom prst="rect">
              <a:avLst/>
            </a:prstGeom>
          </p:spPr>
          <p:txBody>
            <a:bodyPr lIns="50800" tIns="50800" rIns="50800" bIns="50800" rtlCol="0" anchor="ctr"/>
            <a:lstStyle/>
            <a:p>
              <a:pPr algn="ctr">
                <a:lnSpc>
                  <a:spcPts val="3200"/>
                </a:lnSpc>
              </a:pPr>
              <a:endParaRPr lang="en-US" sz="3200">
                <a:solidFill>
                  <a:srgbClr val="FFFFFF"/>
                </a:solidFill>
                <a:latin typeface="Solway"/>
                <a:ea typeface="Solway"/>
                <a:cs typeface="Solway"/>
                <a:sym typeface="Solway"/>
              </a:endParaRPr>
            </a:p>
          </p:txBody>
        </p:sp>
      </p:grpSp>
      <p:sp>
        <p:nvSpPr>
          <p:cNvPr id="49" name="TextBox 48">
            <a:extLst>
              <a:ext uri="{FF2B5EF4-FFF2-40B4-BE49-F238E27FC236}">
                <a16:creationId xmlns:a16="http://schemas.microsoft.com/office/drawing/2014/main" id="{4504A237-7796-17FD-E0FF-44BA305BE794}"/>
              </a:ext>
            </a:extLst>
          </p:cNvPr>
          <p:cNvSpPr txBox="1"/>
          <p:nvPr/>
        </p:nvSpPr>
        <p:spPr>
          <a:xfrm>
            <a:off x="6118426" y="745652"/>
            <a:ext cx="4527048" cy="1323439"/>
          </a:xfrm>
          <a:prstGeom prst="rect">
            <a:avLst/>
          </a:prstGeom>
          <a:noFill/>
        </p:spPr>
        <p:txBody>
          <a:bodyPr wrap="square" rtlCol="0">
            <a:spAutoFit/>
          </a:bodyPr>
          <a:lstStyle/>
          <a:p>
            <a:pPr algn="ctr"/>
            <a:r>
              <a:rPr lang="vi-VN" sz="4000" b="1">
                <a:latin typeface="Lilita One" panose="020B0604020202020204" charset="0"/>
              </a:rPr>
              <a:t>Trả lời câu hỏi nhóm đặt ra</a:t>
            </a:r>
            <a:endParaRPr lang="en-US" sz="4000" b="1">
              <a:latin typeface="Lilita One" panose="020B0604020202020204" charset="0"/>
            </a:endParaRPr>
          </a:p>
        </p:txBody>
      </p:sp>
      <p:sp>
        <p:nvSpPr>
          <p:cNvPr id="51" name="TextBox 50">
            <a:extLst>
              <a:ext uri="{FF2B5EF4-FFF2-40B4-BE49-F238E27FC236}">
                <a16:creationId xmlns:a16="http://schemas.microsoft.com/office/drawing/2014/main" id="{7D1A9556-8839-7D6D-DA03-B978D43898E3}"/>
              </a:ext>
            </a:extLst>
          </p:cNvPr>
          <p:cNvSpPr txBox="1"/>
          <p:nvPr/>
        </p:nvSpPr>
        <p:spPr>
          <a:xfrm>
            <a:off x="8071689" y="4528599"/>
            <a:ext cx="4527048" cy="707886"/>
          </a:xfrm>
          <a:prstGeom prst="rect">
            <a:avLst/>
          </a:prstGeom>
          <a:noFill/>
        </p:spPr>
        <p:txBody>
          <a:bodyPr wrap="square" rtlCol="0">
            <a:spAutoFit/>
          </a:bodyPr>
          <a:lstStyle/>
          <a:p>
            <a:pPr algn="ctr"/>
            <a:r>
              <a:rPr lang="vi-VN" sz="4000" b="1">
                <a:latin typeface="Lilita One" panose="020B0604020202020204" charset="0"/>
              </a:rPr>
              <a:t>Nội dung lý thuyết</a:t>
            </a:r>
            <a:endParaRPr lang="en-US" sz="4000" b="1">
              <a:latin typeface="Lilita One" panose="020B0604020202020204" charset="0"/>
            </a:endParaRPr>
          </a:p>
        </p:txBody>
      </p:sp>
      <p:sp>
        <p:nvSpPr>
          <p:cNvPr id="52" name="TextBox 51">
            <a:extLst>
              <a:ext uri="{FF2B5EF4-FFF2-40B4-BE49-F238E27FC236}">
                <a16:creationId xmlns:a16="http://schemas.microsoft.com/office/drawing/2014/main" id="{37CE25A2-D21E-3AEA-AF6E-C5E24388E408}"/>
              </a:ext>
            </a:extLst>
          </p:cNvPr>
          <p:cNvSpPr txBox="1"/>
          <p:nvPr/>
        </p:nvSpPr>
        <p:spPr>
          <a:xfrm>
            <a:off x="6002426" y="8183539"/>
            <a:ext cx="4527048" cy="707886"/>
          </a:xfrm>
          <a:prstGeom prst="rect">
            <a:avLst/>
          </a:prstGeom>
          <a:noFill/>
        </p:spPr>
        <p:txBody>
          <a:bodyPr wrap="square" rtlCol="0">
            <a:spAutoFit/>
          </a:bodyPr>
          <a:lstStyle/>
          <a:p>
            <a:pPr algn="ctr"/>
            <a:r>
              <a:rPr lang="vi-VN" sz="4000" b="1">
                <a:latin typeface="Lilita One" panose="020B0604020202020204" charset="0"/>
              </a:rPr>
              <a:t>Ôn tập</a:t>
            </a:r>
            <a:endParaRPr lang="en-US" sz="4000" b="1">
              <a:latin typeface="Lilita One" panose="020B0604020202020204" charset="0"/>
            </a:endParaRPr>
          </a:p>
        </p:txBody>
      </p:sp>
      <p:sp>
        <p:nvSpPr>
          <p:cNvPr id="136" name="Freeform 5">
            <a:extLst>
              <a:ext uri="{FF2B5EF4-FFF2-40B4-BE49-F238E27FC236}">
                <a16:creationId xmlns:a16="http://schemas.microsoft.com/office/drawing/2014/main" id="{00F36130-E351-9357-8602-7FF63A1B0A1F}"/>
              </a:ext>
            </a:extLst>
          </p:cNvPr>
          <p:cNvSpPr/>
          <p:nvPr/>
        </p:nvSpPr>
        <p:spPr>
          <a:xfrm rot="18967730">
            <a:off x="-2160415" y="754470"/>
            <a:ext cx="5052236" cy="13480390"/>
          </a:xfrm>
          <a:custGeom>
            <a:avLst/>
            <a:gdLst/>
            <a:ahLst/>
            <a:cxnLst/>
            <a:rect l="l" t="t" r="r" b="b"/>
            <a:pathLst>
              <a:path w="5052236" h="13480390">
                <a:moveTo>
                  <a:pt x="0" y="0"/>
                </a:moveTo>
                <a:lnTo>
                  <a:pt x="5052235" y="0"/>
                </a:lnTo>
                <a:lnTo>
                  <a:pt x="5052235" y="13480390"/>
                </a:lnTo>
                <a:lnTo>
                  <a:pt x="0" y="13480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7" name="Freeform 5">
            <a:extLst>
              <a:ext uri="{FF2B5EF4-FFF2-40B4-BE49-F238E27FC236}">
                <a16:creationId xmlns:a16="http://schemas.microsoft.com/office/drawing/2014/main" id="{67238AD8-B9D0-3B7B-89B9-1A893008B0D8}"/>
              </a:ext>
            </a:extLst>
          </p:cNvPr>
          <p:cNvSpPr/>
          <p:nvPr/>
        </p:nvSpPr>
        <p:spPr>
          <a:xfrm rot="19902476">
            <a:off x="16885917" y="-5757222"/>
            <a:ext cx="5052236" cy="13480390"/>
          </a:xfrm>
          <a:custGeom>
            <a:avLst/>
            <a:gdLst/>
            <a:ahLst/>
            <a:cxnLst/>
            <a:rect l="l" t="t" r="r" b="b"/>
            <a:pathLst>
              <a:path w="5052236" h="13480390">
                <a:moveTo>
                  <a:pt x="0" y="0"/>
                </a:moveTo>
                <a:lnTo>
                  <a:pt x="5052235" y="0"/>
                </a:lnTo>
                <a:lnTo>
                  <a:pt x="5052235" y="13480390"/>
                </a:lnTo>
                <a:lnTo>
                  <a:pt x="0" y="13480390"/>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p:spPr>
        <p:txBody>
          <a:bodyPr/>
          <a:lstStyle/>
          <a:p>
            <a:endParaRPr lang="en-US"/>
          </a:p>
        </p:txBody>
      </p:sp>
      <p:grpSp>
        <p:nvGrpSpPr>
          <p:cNvPr id="141" name="Group 12">
            <a:extLst>
              <a:ext uri="{FF2B5EF4-FFF2-40B4-BE49-F238E27FC236}">
                <a16:creationId xmlns:a16="http://schemas.microsoft.com/office/drawing/2014/main" id="{2802CC96-756B-F603-9B38-091727F483CC}"/>
              </a:ext>
            </a:extLst>
          </p:cNvPr>
          <p:cNvGrpSpPr/>
          <p:nvPr/>
        </p:nvGrpSpPr>
        <p:grpSpPr>
          <a:xfrm>
            <a:off x="4061241" y="10004928"/>
            <a:ext cx="1229249" cy="1229249"/>
            <a:chOff x="0" y="0"/>
            <a:chExt cx="812800" cy="812800"/>
          </a:xfrm>
        </p:grpSpPr>
        <p:sp>
          <p:nvSpPr>
            <p:cNvPr id="142" name="Freeform 13">
              <a:extLst>
                <a:ext uri="{FF2B5EF4-FFF2-40B4-BE49-F238E27FC236}">
                  <a16:creationId xmlns:a16="http://schemas.microsoft.com/office/drawing/2014/main" id="{3BFFFF9A-04E1-B084-38BE-38983172B8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3" name="TextBox 14">
              <a:extLst>
                <a:ext uri="{FF2B5EF4-FFF2-40B4-BE49-F238E27FC236}">
                  <a16:creationId xmlns:a16="http://schemas.microsoft.com/office/drawing/2014/main" id="{29CA1B01-4712-1AE4-2564-62C89737E73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4" name="Group 12">
            <a:extLst>
              <a:ext uri="{FF2B5EF4-FFF2-40B4-BE49-F238E27FC236}">
                <a16:creationId xmlns:a16="http://schemas.microsoft.com/office/drawing/2014/main" id="{A1B18374-1C89-272F-F556-8781FEAA663E}"/>
              </a:ext>
            </a:extLst>
          </p:cNvPr>
          <p:cNvGrpSpPr/>
          <p:nvPr/>
        </p:nvGrpSpPr>
        <p:grpSpPr>
          <a:xfrm>
            <a:off x="17673375" y="370620"/>
            <a:ext cx="1229249" cy="1229249"/>
            <a:chOff x="0" y="0"/>
            <a:chExt cx="812800" cy="812800"/>
          </a:xfrm>
        </p:grpSpPr>
        <p:sp>
          <p:nvSpPr>
            <p:cNvPr id="145" name="Freeform 13">
              <a:extLst>
                <a:ext uri="{FF2B5EF4-FFF2-40B4-BE49-F238E27FC236}">
                  <a16:creationId xmlns:a16="http://schemas.microsoft.com/office/drawing/2014/main" id="{12B87E9A-4905-4F85-FBBD-8DD69A9174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6" name="TextBox 14">
              <a:extLst>
                <a:ext uri="{FF2B5EF4-FFF2-40B4-BE49-F238E27FC236}">
                  <a16:creationId xmlns:a16="http://schemas.microsoft.com/office/drawing/2014/main" id="{F52FEC61-094C-43F9-DA9E-EBC0A6B83FD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7" name="Group 17">
            <a:extLst>
              <a:ext uri="{FF2B5EF4-FFF2-40B4-BE49-F238E27FC236}">
                <a16:creationId xmlns:a16="http://schemas.microsoft.com/office/drawing/2014/main" id="{019EAB03-7E51-1364-2575-EF41B7EE9FB7}"/>
              </a:ext>
            </a:extLst>
          </p:cNvPr>
          <p:cNvGrpSpPr/>
          <p:nvPr/>
        </p:nvGrpSpPr>
        <p:grpSpPr>
          <a:xfrm>
            <a:off x="-1501061" y="-484821"/>
            <a:ext cx="2399045" cy="3786475"/>
            <a:chOff x="0" y="0"/>
            <a:chExt cx="812800" cy="812800"/>
          </a:xfrm>
        </p:grpSpPr>
        <p:sp>
          <p:nvSpPr>
            <p:cNvPr id="168" name="Freeform 18">
              <a:extLst>
                <a:ext uri="{FF2B5EF4-FFF2-40B4-BE49-F238E27FC236}">
                  <a16:creationId xmlns:a16="http://schemas.microsoft.com/office/drawing/2014/main" id="{D79F697C-893B-6CDF-D5BA-C579B765B4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9" name="TextBox 19">
              <a:extLst>
                <a:ext uri="{FF2B5EF4-FFF2-40B4-BE49-F238E27FC236}">
                  <a16:creationId xmlns:a16="http://schemas.microsoft.com/office/drawing/2014/main" id="{7AD40ADF-6CC5-3982-A816-F5DD80D46D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0" name="Group 17">
            <a:extLst>
              <a:ext uri="{FF2B5EF4-FFF2-40B4-BE49-F238E27FC236}">
                <a16:creationId xmlns:a16="http://schemas.microsoft.com/office/drawing/2014/main" id="{2A73D017-25D5-ED13-7DA2-7AD9A3A07B94}"/>
              </a:ext>
            </a:extLst>
          </p:cNvPr>
          <p:cNvGrpSpPr/>
          <p:nvPr/>
        </p:nvGrpSpPr>
        <p:grpSpPr>
          <a:xfrm>
            <a:off x="16576202" y="8900967"/>
            <a:ext cx="2380291" cy="3114622"/>
            <a:chOff x="0" y="0"/>
            <a:chExt cx="812800" cy="812800"/>
          </a:xfrm>
        </p:grpSpPr>
        <p:sp>
          <p:nvSpPr>
            <p:cNvPr id="171" name="Freeform 18">
              <a:extLst>
                <a:ext uri="{FF2B5EF4-FFF2-40B4-BE49-F238E27FC236}">
                  <a16:creationId xmlns:a16="http://schemas.microsoft.com/office/drawing/2014/main" id="{F29C54A1-39CD-D987-51DB-21FECE50BA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72" name="TextBox 19">
              <a:extLst>
                <a:ext uri="{FF2B5EF4-FFF2-40B4-BE49-F238E27FC236}">
                  <a16:creationId xmlns:a16="http://schemas.microsoft.com/office/drawing/2014/main" id="{4EE7750F-9EB2-3C92-7F71-6EA8BCCF4D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27">
            <a:extLst>
              <a:ext uri="{FF2B5EF4-FFF2-40B4-BE49-F238E27FC236}">
                <a16:creationId xmlns:a16="http://schemas.microsoft.com/office/drawing/2014/main" id="{E31D4733-F52A-0784-0417-7348298FDB36}"/>
              </a:ext>
            </a:extLst>
          </p:cNvPr>
          <p:cNvGrpSpPr/>
          <p:nvPr/>
        </p:nvGrpSpPr>
        <p:grpSpPr>
          <a:xfrm>
            <a:off x="5441410" y="1403042"/>
            <a:ext cx="982808" cy="982808"/>
            <a:chOff x="0" y="0"/>
            <a:chExt cx="812800" cy="812800"/>
          </a:xfrm>
          <a:solidFill>
            <a:srgbClr val="FFC000"/>
          </a:solidFill>
        </p:grpSpPr>
        <p:sp>
          <p:nvSpPr>
            <p:cNvPr id="32" name="Freeform 28">
              <a:extLst>
                <a:ext uri="{FF2B5EF4-FFF2-40B4-BE49-F238E27FC236}">
                  <a16:creationId xmlns:a16="http://schemas.microsoft.com/office/drawing/2014/main" id="{DBE337FD-1CFB-2B43-AF84-15C862E9D6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atin typeface="Lilita One" panose="020B0604020202020204" charset="0"/>
              </a:endParaRPr>
            </a:p>
          </p:txBody>
        </p:sp>
        <p:sp>
          <p:nvSpPr>
            <p:cNvPr id="34" name="TextBox 29">
              <a:extLst>
                <a:ext uri="{FF2B5EF4-FFF2-40B4-BE49-F238E27FC236}">
                  <a16:creationId xmlns:a16="http://schemas.microsoft.com/office/drawing/2014/main" id="{0B6A395F-8F6F-F955-B929-D5858269D4E3}"/>
                </a:ext>
              </a:extLst>
            </p:cNvPr>
            <p:cNvSpPr txBox="1"/>
            <p:nvPr/>
          </p:nvSpPr>
          <p:spPr>
            <a:xfrm>
              <a:off x="76200" y="38100"/>
              <a:ext cx="660400" cy="698500"/>
            </a:xfrm>
            <a:prstGeom prst="rect">
              <a:avLst/>
            </a:prstGeom>
            <a:grpFill/>
          </p:spPr>
          <p:txBody>
            <a:bodyPr lIns="50800" tIns="50800" rIns="50800" bIns="50800" rtlCol="0" anchor="ctr"/>
            <a:lstStyle/>
            <a:p>
              <a:pPr algn="ctr">
                <a:lnSpc>
                  <a:spcPts val="2659"/>
                </a:lnSpc>
              </a:pPr>
              <a:endParaRPr lang="vi-VN" sz="4800" b="1"/>
            </a:p>
            <a:p>
              <a:pPr algn="ctr">
                <a:lnSpc>
                  <a:spcPts val="2659"/>
                </a:lnSpc>
              </a:pPr>
              <a:r>
                <a:rPr lang="vi-VN" sz="4800" b="1">
                  <a:latin typeface="Lilita One" panose="020B0604020202020204" charset="0"/>
                </a:rPr>
                <a:t>01</a:t>
              </a:r>
              <a:endParaRPr sz="4800" b="1">
                <a:latin typeface="Lilita One" panose="020B0604020202020204" charset="0"/>
              </a:endParaRPr>
            </a:p>
          </p:txBody>
        </p:sp>
      </p:grpSp>
      <p:grpSp>
        <p:nvGrpSpPr>
          <p:cNvPr id="27" name="Group 27"/>
          <p:cNvGrpSpPr/>
          <p:nvPr/>
        </p:nvGrpSpPr>
        <p:grpSpPr>
          <a:xfrm>
            <a:off x="5927296" y="7692135"/>
            <a:ext cx="1102453" cy="982808"/>
            <a:chOff x="0" y="0"/>
            <a:chExt cx="812800" cy="812800"/>
          </a:xfrm>
          <a:solidFill>
            <a:srgbClr val="FFC000"/>
          </a:solidFill>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atin typeface="Lilita One" panose="020B0604020202020204" charset="0"/>
              </a:endParaRPr>
            </a:p>
          </p:txBody>
        </p:sp>
        <p:sp>
          <p:nvSpPr>
            <p:cNvPr id="29" name="TextBox 29"/>
            <p:cNvSpPr txBox="1"/>
            <p:nvPr/>
          </p:nvSpPr>
          <p:spPr>
            <a:xfrm>
              <a:off x="62809" y="68380"/>
              <a:ext cx="660400" cy="698500"/>
            </a:xfrm>
            <a:prstGeom prst="rect">
              <a:avLst/>
            </a:prstGeom>
            <a:grpFill/>
          </p:spPr>
          <p:txBody>
            <a:bodyPr lIns="50800" tIns="50800" rIns="50800" bIns="50800" rtlCol="0" anchor="ctr"/>
            <a:lstStyle/>
            <a:p>
              <a:pPr algn="ctr">
                <a:lnSpc>
                  <a:spcPts val="2659"/>
                </a:lnSpc>
              </a:pPr>
              <a:endParaRPr lang="vi-VN" sz="4800" b="1"/>
            </a:p>
            <a:p>
              <a:pPr algn="ctr">
                <a:lnSpc>
                  <a:spcPts val="2659"/>
                </a:lnSpc>
              </a:pPr>
              <a:r>
                <a:rPr lang="vi-VN" sz="4800" b="1">
                  <a:latin typeface="Lilita One" panose="020B0604020202020204" charset="0"/>
                </a:rPr>
                <a:t>03</a:t>
              </a:r>
              <a:endParaRPr sz="4800" b="1">
                <a:latin typeface="Lilita One" panose="020B0604020202020204" charset="0"/>
              </a:endParaRPr>
            </a:p>
          </p:txBody>
        </p:sp>
      </p:grpSp>
      <p:grpSp>
        <p:nvGrpSpPr>
          <p:cNvPr id="46" name="Group 27">
            <a:extLst>
              <a:ext uri="{FF2B5EF4-FFF2-40B4-BE49-F238E27FC236}">
                <a16:creationId xmlns:a16="http://schemas.microsoft.com/office/drawing/2014/main" id="{8FAAA17E-4761-7C6F-51BE-4FBABFE16DD6}"/>
              </a:ext>
            </a:extLst>
          </p:cNvPr>
          <p:cNvGrpSpPr/>
          <p:nvPr/>
        </p:nvGrpSpPr>
        <p:grpSpPr>
          <a:xfrm>
            <a:off x="6927603" y="4707260"/>
            <a:ext cx="1089571" cy="982808"/>
            <a:chOff x="0" y="0"/>
            <a:chExt cx="812800" cy="812800"/>
          </a:xfrm>
          <a:solidFill>
            <a:srgbClr val="FFC000"/>
          </a:solidFill>
        </p:grpSpPr>
        <p:sp>
          <p:nvSpPr>
            <p:cNvPr id="47" name="Freeform 28">
              <a:extLst>
                <a:ext uri="{FF2B5EF4-FFF2-40B4-BE49-F238E27FC236}">
                  <a16:creationId xmlns:a16="http://schemas.microsoft.com/office/drawing/2014/main" id="{7C7C7C2E-19A8-70D8-3D97-75C0A583BC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atin typeface="Lilita One" panose="020B0604020202020204" charset="0"/>
              </a:endParaRPr>
            </a:p>
          </p:txBody>
        </p:sp>
        <p:sp>
          <p:nvSpPr>
            <p:cNvPr id="48" name="TextBox 29">
              <a:extLst>
                <a:ext uri="{FF2B5EF4-FFF2-40B4-BE49-F238E27FC236}">
                  <a16:creationId xmlns:a16="http://schemas.microsoft.com/office/drawing/2014/main" id="{07D137C5-7FD6-4841-2EB4-74BE5B982C1E}"/>
                </a:ext>
              </a:extLst>
            </p:cNvPr>
            <p:cNvSpPr txBox="1"/>
            <p:nvPr/>
          </p:nvSpPr>
          <p:spPr>
            <a:xfrm>
              <a:off x="76200" y="38100"/>
              <a:ext cx="660400" cy="698500"/>
            </a:xfrm>
            <a:prstGeom prst="rect">
              <a:avLst/>
            </a:prstGeom>
            <a:grpFill/>
          </p:spPr>
          <p:txBody>
            <a:bodyPr lIns="50800" tIns="50800" rIns="50800" bIns="50800" rtlCol="0" anchor="ctr"/>
            <a:lstStyle/>
            <a:p>
              <a:pPr algn="ctr">
                <a:lnSpc>
                  <a:spcPts val="2659"/>
                </a:lnSpc>
              </a:pPr>
              <a:endParaRPr lang="vi-VN" sz="4800" b="1"/>
            </a:p>
            <a:p>
              <a:pPr algn="ctr">
                <a:lnSpc>
                  <a:spcPts val="2659"/>
                </a:lnSpc>
              </a:pPr>
              <a:r>
                <a:rPr lang="vi-VN" sz="4800" b="1">
                  <a:latin typeface="Lilita One" panose="020B0604020202020204" charset="0"/>
                </a:rPr>
                <a:t>02</a:t>
              </a:r>
              <a:endParaRPr sz="4800" b="1">
                <a:latin typeface="Lilita One" panose="020B0604020202020204" charset="0"/>
              </a:endParaRPr>
            </a:p>
          </p:txBody>
        </p:sp>
      </p:grpSp>
      <p:sp>
        <p:nvSpPr>
          <p:cNvPr id="119" name="Freeform 21">
            <a:extLst>
              <a:ext uri="{FF2B5EF4-FFF2-40B4-BE49-F238E27FC236}">
                <a16:creationId xmlns:a16="http://schemas.microsoft.com/office/drawing/2014/main" id="{9809607D-E590-0C00-FAF2-55102BA75D0D}"/>
              </a:ext>
            </a:extLst>
          </p:cNvPr>
          <p:cNvSpPr/>
          <p:nvPr/>
        </p:nvSpPr>
        <p:spPr>
          <a:xfrm>
            <a:off x="12653252" y="2202382"/>
            <a:ext cx="5187946" cy="6635744"/>
          </a:xfrm>
          <a:custGeom>
            <a:avLst/>
            <a:gdLst/>
            <a:ahLst/>
            <a:cxnLst/>
            <a:rect l="l" t="t" r="r" b="b"/>
            <a:pathLst>
              <a:path w="5187946" h="6635744">
                <a:moveTo>
                  <a:pt x="0" y="0"/>
                </a:moveTo>
                <a:lnTo>
                  <a:pt x="5187946" y="0"/>
                </a:lnTo>
                <a:lnTo>
                  <a:pt x="5187946" y="6635744"/>
                </a:lnTo>
                <a:lnTo>
                  <a:pt x="0" y="6635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20" name="Graphic 119" descr="Arrow Up with solid fill">
            <a:extLst>
              <a:ext uri="{FF2B5EF4-FFF2-40B4-BE49-F238E27FC236}">
                <a16:creationId xmlns:a16="http://schemas.microsoft.com/office/drawing/2014/main" id="{E454497A-4152-1CC6-7CA7-62F8A32CA1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98696">
            <a:off x="4076700" y="1718852"/>
            <a:ext cx="914400" cy="2326897"/>
          </a:xfrm>
          <a:prstGeom prst="rect">
            <a:avLst/>
          </a:prstGeom>
        </p:spPr>
      </p:pic>
      <p:pic>
        <p:nvPicPr>
          <p:cNvPr id="121" name="Graphic 120" descr="Arrow Up with solid fill">
            <a:extLst>
              <a:ext uri="{FF2B5EF4-FFF2-40B4-BE49-F238E27FC236}">
                <a16:creationId xmlns:a16="http://schemas.microsoft.com/office/drawing/2014/main" id="{AE43F6A9-8135-584A-F2E4-CEB1595247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4966382" y="4145058"/>
            <a:ext cx="914400" cy="2326897"/>
          </a:xfrm>
          <a:prstGeom prst="rect">
            <a:avLst/>
          </a:prstGeom>
        </p:spPr>
      </p:pic>
      <p:pic>
        <p:nvPicPr>
          <p:cNvPr id="123" name="Graphic 122" descr="Arrow Up with solid fill">
            <a:extLst>
              <a:ext uri="{FF2B5EF4-FFF2-40B4-BE49-F238E27FC236}">
                <a16:creationId xmlns:a16="http://schemas.microsoft.com/office/drawing/2014/main" id="{6B56045F-72B5-41F1-1671-F4154BE2B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273547">
            <a:off x="4195581" y="6239544"/>
            <a:ext cx="914400" cy="23268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28A16-9C93-EB63-E53E-F5FAD62AA8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68E364A-5193-D631-A20A-9B110D552200}"/>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1CEEF577-FA5E-F2D2-3117-FA6C25E798C1}"/>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E8B377B3-7C24-B4C3-53AD-4976D676DD53}"/>
              </a:ext>
            </a:extLst>
          </p:cNvPr>
          <p:cNvSpPr txBox="1"/>
          <p:nvPr/>
        </p:nvSpPr>
        <p:spPr>
          <a:xfrm>
            <a:off x="-1000649" y="-168488"/>
            <a:ext cx="16245574" cy="1436612"/>
          </a:xfrm>
          <a:prstGeom prst="rect">
            <a:avLst/>
          </a:prstGeom>
        </p:spPr>
        <p:txBody>
          <a:bodyPr wrap="square" lIns="0" tIns="0" rIns="0" bIns="0" rtlCol="0" anchor="t">
            <a:spAutoFit/>
          </a:bodyPr>
          <a:lstStyle/>
          <a:p>
            <a:pPr algn="ctr">
              <a:lnSpc>
                <a:spcPts val="12964"/>
              </a:lnSpc>
            </a:pPr>
            <a:r>
              <a:rPr lang="vi-VN" sz="6000" b="1" dirty="0">
                <a:effectLst/>
                <a:latin typeface="Cascadia Mono SemiBold" panose="020B0609020000020004" pitchFamily="49" charset="0"/>
                <a:ea typeface="Arial" panose="020B0604020202020204" pitchFamily="34" charset="0"/>
                <a:cs typeface="Cascadia Mono SemiBold" panose="020B0609020000020004" pitchFamily="49" charset="0"/>
              </a:rPr>
              <a:t>Thiết bị khối và thiết bị ký tự</a:t>
            </a:r>
            <a:endParaRPr lang="vi-VN" sz="28700" kern="100" dirty="0">
              <a:effectLst/>
              <a:latin typeface="Cascadia Mono SemiBold" panose="020B0609020000020004" pitchFamily="49" charset="0"/>
              <a:ea typeface="Arial" panose="020B0604020202020204" pitchFamily="34" charset="0"/>
              <a:cs typeface="Cascadia Mono SemiBold" panose="020B0609020000020004" pitchFamily="49" charset="0"/>
            </a:endParaRPr>
          </a:p>
        </p:txBody>
      </p:sp>
      <p:grpSp>
        <p:nvGrpSpPr>
          <p:cNvPr id="4" name="Group 3">
            <a:extLst>
              <a:ext uri="{FF2B5EF4-FFF2-40B4-BE49-F238E27FC236}">
                <a16:creationId xmlns:a16="http://schemas.microsoft.com/office/drawing/2014/main" id="{617BFED4-4074-2A40-EF4C-8B9FF7CF9836}"/>
              </a:ext>
            </a:extLst>
          </p:cNvPr>
          <p:cNvGrpSpPr/>
          <p:nvPr/>
        </p:nvGrpSpPr>
        <p:grpSpPr>
          <a:xfrm>
            <a:off x="2209800" y="2081680"/>
            <a:ext cx="3257369" cy="7072840"/>
            <a:chOff x="0" y="0"/>
            <a:chExt cx="823616" cy="1060124"/>
          </a:xfrm>
        </p:grpSpPr>
        <p:sp>
          <p:nvSpPr>
            <p:cNvPr id="6" name="Freeform 4">
              <a:extLst>
                <a:ext uri="{FF2B5EF4-FFF2-40B4-BE49-F238E27FC236}">
                  <a16:creationId xmlns:a16="http://schemas.microsoft.com/office/drawing/2014/main" id="{83BB751B-1D9C-899E-AA65-806BDACB1436}"/>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20" name="TextBox 5">
              <a:extLst>
                <a:ext uri="{FF2B5EF4-FFF2-40B4-BE49-F238E27FC236}">
                  <a16:creationId xmlns:a16="http://schemas.microsoft.com/office/drawing/2014/main" id="{5D9B6B5F-EA0B-23A8-921D-054976BD438A}"/>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6">
            <a:extLst>
              <a:ext uri="{FF2B5EF4-FFF2-40B4-BE49-F238E27FC236}">
                <a16:creationId xmlns:a16="http://schemas.microsoft.com/office/drawing/2014/main" id="{B4302975-2372-E05B-53C3-4FCBFE6556A6}"/>
              </a:ext>
            </a:extLst>
          </p:cNvPr>
          <p:cNvGrpSpPr/>
          <p:nvPr/>
        </p:nvGrpSpPr>
        <p:grpSpPr>
          <a:xfrm>
            <a:off x="7482464" y="2081680"/>
            <a:ext cx="3257369" cy="7072840"/>
            <a:chOff x="0" y="0"/>
            <a:chExt cx="823616" cy="1060124"/>
          </a:xfrm>
        </p:grpSpPr>
        <p:sp>
          <p:nvSpPr>
            <p:cNvPr id="22" name="Freeform 7">
              <a:extLst>
                <a:ext uri="{FF2B5EF4-FFF2-40B4-BE49-F238E27FC236}">
                  <a16:creationId xmlns:a16="http://schemas.microsoft.com/office/drawing/2014/main" id="{CA4CF1ED-48A2-53BA-4CE4-8C4D84536FA6}"/>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23" name="TextBox 8">
              <a:extLst>
                <a:ext uri="{FF2B5EF4-FFF2-40B4-BE49-F238E27FC236}">
                  <a16:creationId xmlns:a16="http://schemas.microsoft.com/office/drawing/2014/main" id="{A26031DF-590F-1227-67A7-1BE46A6385FB}"/>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9">
            <a:extLst>
              <a:ext uri="{FF2B5EF4-FFF2-40B4-BE49-F238E27FC236}">
                <a16:creationId xmlns:a16="http://schemas.microsoft.com/office/drawing/2014/main" id="{27DE1BEF-A7CD-DD18-4398-C29E48BCB25E}"/>
              </a:ext>
            </a:extLst>
          </p:cNvPr>
          <p:cNvGrpSpPr/>
          <p:nvPr/>
        </p:nvGrpSpPr>
        <p:grpSpPr>
          <a:xfrm>
            <a:off x="12755129" y="2081680"/>
            <a:ext cx="3257369" cy="7072840"/>
            <a:chOff x="0" y="0"/>
            <a:chExt cx="823616" cy="1060124"/>
          </a:xfrm>
        </p:grpSpPr>
        <p:sp>
          <p:nvSpPr>
            <p:cNvPr id="25" name="Freeform 10">
              <a:extLst>
                <a:ext uri="{FF2B5EF4-FFF2-40B4-BE49-F238E27FC236}">
                  <a16:creationId xmlns:a16="http://schemas.microsoft.com/office/drawing/2014/main" id="{D0663121-9E7C-92BF-C0C3-CAEE9CE60A57}"/>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26" name="TextBox 11">
              <a:extLst>
                <a:ext uri="{FF2B5EF4-FFF2-40B4-BE49-F238E27FC236}">
                  <a16:creationId xmlns:a16="http://schemas.microsoft.com/office/drawing/2014/main" id="{5DA8F70A-7EBE-1399-531A-714B9698D0A3}"/>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12">
            <a:extLst>
              <a:ext uri="{FF2B5EF4-FFF2-40B4-BE49-F238E27FC236}">
                <a16:creationId xmlns:a16="http://schemas.microsoft.com/office/drawing/2014/main" id="{1CAB21F0-AB5C-2F25-0F0C-BC4EFFFD0DE2}"/>
              </a:ext>
            </a:extLst>
          </p:cNvPr>
          <p:cNvGrpSpPr/>
          <p:nvPr/>
        </p:nvGrpSpPr>
        <p:grpSpPr>
          <a:xfrm>
            <a:off x="3265113" y="1469412"/>
            <a:ext cx="1146744" cy="1146744"/>
            <a:chOff x="0" y="0"/>
            <a:chExt cx="812800" cy="812800"/>
          </a:xfrm>
        </p:grpSpPr>
        <p:sp>
          <p:nvSpPr>
            <p:cNvPr id="28" name="Freeform 13">
              <a:extLst>
                <a:ext uri="{FF2B5EF4-FFF2-40B4-BE49-F238E27FC236}">
                  <a16:creationId xmlns:a16="http://schemas.microsoft.com/office/drawing/2014/main" id="{3BD71016-F201-BAF2-5EE5-FBB8ACF8042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9" name="TextBox 14">
              <a:extLst>
                <a:ext uri="{FF2B5EF4-FFF2-40B4-BE49-F238E27FC236}">
                  <a16:creationId xmlns:a16="http://schemas.microsoft.com/office/drawing/2014/main" id="{87C31BC4-326C-0125-48AF-30D5E8C06B43}"/>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1</a:t>
              </a:r>
            </a:p>
          </p:txBody>
        </p:sp>
      </p:grpSp>
      <p:grpSp>
        <p:nvGrpSpPr>
          <p:cNvPr id="30" name="Group 15">
            <a:extLst>
              <a:ext uri="{FF2B5EF4-FFF2-40B4-BE49-F238E27FC236}">
                <a16:creationId xmlns:a16="http://schemas.microsoft.com/office/drawing/2014/main" id="{1FB91EA5-A2A5-7129-E1EF-FE779D835D71}"/>
              </a:ext>
            </a:extLst>
          </p:cNvPr>
          <p:cNvGrpSpPr/>
          <p:nvPr/>
        </p:nvGrpSpPr>
        <p:grpSpPr>
          <a:xfrm>
            <a:off x="8537777" y="1488860"/>
            <a:ext cx="1146744" cy="1146744"/>
            <a:chOff x="0" y="0"/>
            <a:chExt cx="812800" cy="812800"/>
          </a:xfrm>
        </p:grpSpPr>
        <p:sp>
          <p:nvSpPr>
            <p:cNvPr id="31" name="Freeform 16">
              <a:extLst>
                <a:ext uri="{FF2B5EF4-FFF2-40B4-BE49-F238E27FC236}">
                  <a16:creationId xmlns:a16="http://schemas.microsoft.com/office/drawing/2014/main" id="{CB636F6B-EF15-EE0D-4ADD-5DE5AE69C66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2" name="TextBox 17">
              <a:extLst>
                <a:ext uri="{FF2B5EF4-FFF2-40B4-BE49-F238E27FC236}">
                  <a16:creationId xmlns:a16="http://schemas.microsoft.com/office/drawing/2014/main" id="{9A2FAFE4-FA25-7CA0-2C68-1B66E22FE031}"/>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2</a:t>
              </a:r>
            </a:p>
          </p:txBody>
        </p:sp>
      </p:grpSp>
      <p:grpSp>
        <p:nvGrpSpPr>
          <p:cNvPr id="33" name="Group 18">
            <a:extLst>
              <a:ext uri="{FF2B5EF4-FFF2-40B4-BE49-F238E27FC236}">
                <a16:creationId xmlns:a16="http://schemas.microsoft.com/office/drawing/2014/main" id="{B7B3065B-1326-A48B-E438-831646C07A7B}"/>
              </a:ext>
            </a:extLst>
          </p:cNvPr>
          <p:cNvGrpSpPr/>
          <p:nvPr/>
        </p:nvGrpSpPr>
        <p:grpSpPr>
          <a:xfrm>
            <a:off x="13794223" y="1539211"/>
            <a:ext cx="1146744" cy="1146744"/>
            <a:chOff x="0" y="0"/>
            <a:chExt cx="812800" cy="812800"/>
          </a:xfrm>
        </p:grpSpPr>
        <p:sp>
          <p:nvSpPr>
            <p:cNvPr id="34" name="Freeform 19">
              <a:extLst>
                <a:ext uri="{FF2B5EF4-FFF2-40B4-BE49-F238E27FC236}">
                  <a16:creationId xmlns:a16="http://schemas.microsoft.com/office/drawing/2014/main" id="{C3140FCB-93C6-79C3-6F7F-D11191168D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5" name="TextBox 20">
              <a:extLst>
                <a:ext uri="{FF2B5EF4-FFF2-40B4-BE49-F238E27FC236}">
                  <a16:creationId xmlns:a16="http://schemas.microsoft.com/office/drawing/2014/main" id="{10189CAA-8145-F17C-9F59-AA8420D50D32}"/>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3</a:t>
              </a:r>
            </a:p>
          </p:txBody>
        </p:sp>
      </p:grpSp>
      <p:sp>
        <p:nvSpPr>
          <p:cNvPr id="36" name="TextBox 23">
            <a:extLst>
              <a:ext uri="{FF2B5EF4-FFF2-40B4-BE49-F238E27FC236}">
                <a16:creationId xmlns:a16="http://schemas.microsoft.com/office/drawing/2014/main" id="{A33AF9B6-3F63-6E0E-0BA9-59A83F6B9CC9}"/>
              </a:ext>
            </a:extLst>
          </p:cNvPr>
          <p:cNvSpPr txBox="1"/>
          <p:nvPr/>
        </p:nvSpPr>
        <p:spPr>
          <a:xfrm>
            <a:off x="2766706" y="2917898"/>
            <a:ext cx="2134485" cy="4712893"/>
          </a:xfrm>
          <a:prstGeom prst="rect">
            <a:avLst/>
          </a:prstGeom>
        </p:spPr>
        <p:txBody>
          <a:bodyPr wrap="square" lIns="0" tIns="0" rIns="0" bIns="0" rtlCol="0" anchor="t">
            <a:spAutoFit/>
          </a:bodyPr>
          <a:lstStyle/>
          <a:p>
            <a:pPr marR="0" lvl="0">
              <a:lnSpc>
                <a:spcPct val="107000"/>
              </a:lnSpc>
              <a:spcAft>
                <a:spcPts val="800"/>
              </a:spcAft>
              <a:buSzPts val="1000"/>
              <a:tabLst>
                <a:tab pos="457200" algn="l"/>
              </a:tabLst>
            </a:pP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Giao diện thiết bị khối: Các lệnh read(), write(), seek().</a:t>
            </a:r>
          </a:p>
        </p:txBody>
      </p:sp>
      <p:sp>
        <p:nvSpPr>
          <p:cNvPr id="37" name="TextBox 24">
            <a:extLst>
              <a:ext uri="{FF2B5EF4-FFF2-40B4-BE49-F238E27FC236}">
                <a16:creationId xmlns:a16="http://schemas.microsoft.com/office/drawing/2014/main" id="{263B8A4C-1951-7A4C-B783-CC2F596EAE85}"/>
              </a:ext>
            </a:extLst>
          </p:cNvPr>
          <p:cNvSpPr txBox="1"/>
          <p:nvPr/>
        </p:nvSpPr>
        <p:spPr>
          <a:xfrm>
            <a:off x="8027688" y="3009846"/>
            <a:ext cx="2134485" cy="5770169"/>
          </a:xfrm>
          <a:prstGeom prst="rect">
            <a:avLst/>
          </a:prstGeom>
        </p:spPr>
        <p:txBody>
          <a:bodyPr wrap="square" lIns="0" tIns="0" rIns="0" bIns="0" rtlCol="0" anchor="t">
            <a:spAutoFit/>
          </a:bodyPr>
          <a:lstStyle/>
          <a:p>
            <a:pPr marR="0" lvl="0">
              <a:lnSpc>
                <a:spcPct val="107000"/>
              </a:lnSpc>
              <a:spcAft>
                <a:spcPts val="800"/>
              </a:spcAft>
              <a:buSzPts val="1000"/>
              <a:tabLst>
                <a:tab pos="457200" algn="l"/>
              </a:tabLst>
            </a:pPr>
            <a:r>
              <a:rPr lang="vi-VN" sz="32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I/O thô và I/O trực tiếp: Truy cập thiết bị trực tiếp mà không qua hệ thống tập tin.</a:t>
            </a:r>
          </a:p>
        </p:txBody>
      </p:sp>
      <p:sp>
        <p:nvSpPr>
          <p:cNvPr id="38" name="TextBox 32">
            <a:extLst>
              <a:ext uri="{FF2B5EF4-FFF2-40B4-BE49-F238E27FC236}">
                <a16:creationId xmlns:a16="http://schemas.microsoft.com/office/drawing/2014/main" id="{45CDD12C-FCEF-BBDC-89D7-2946583C0190}"/>
              </a:ext>
            </a:extLst>
          </p:cNvPr>
          <p:cNvSpPr txBox="1"/>
          <p:nvPr/>
        </p:nvSpPr>
        <p:spPr>
          <a:xfrm>
            <a:off x="13300353" y="3009846"/>
            <a:ext cx="2134485" cy="5770169"/>
          </a:xfrm>
          <a:prstGeom prst="rect">
            <a:avLst/>
          </a:prstGeom>
        </p:spPr>
        <p:txBody>
          <a:bodyPr wrap="square" lIns="0" tIns="0" rIns="0" bIns="0" rtlCol="0" anchor="t">
            <a:spAutoFit/>
          </a:bodyPr>
          <a:lstStyle/>
          <a:p>
            <a:pPr marR="0" lvl="0">
              <a:lnSpc>
                <a:spcPct val="107000"/>
              </a:lnSpc>
              <a:spcAft>
                <a:spcPts val="800"/>
              </a:spcAft>
              <a:buSzPts val="1000"/>
              <a:tabLst>
                <a:tab pos="457200" algn="l"/>
              </a:tabLst>
            </a:pPr>
            <a:r>
              <a:rPr lang="vi-VN" sz="32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Truy cập tập tin ánh xạ bộ nhớ: Ánh xạ tập tin vào bộ nhớ, truyền dữ liệu khi cần thiết.</a:t>
            </a:r>
          </a:p>
        </p:txBody>
      </p:sp>
    </p:spTree>
    <p:extLst>
      <p:ext uri="{BB962C8B-B14F-4D97-AF65-F5344CB8AC3E}">
        <p14:creationId xmlns:p14="http://schemas.microsoft.com/office/powerpoint/2010/main" val="490555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DDF4B-17C0-AB1E-B5F3-2D70BF2D62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C56A8A-1384-6E06-26B1-DD2A93A4800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5E1826FA-0362-DE29-836E-9BA81F09FC3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D75DD658-6733-540A-3D38-B19D8CC00B23}"/>
              </a:ext>
            </a:extLst>
          </p:cNvPr>
          <p:cNvSpPr txBox="1"/>
          <p:nvPr/>
        </p:nvSpPr>
        <p:spPr>
          <a:xfrm>
            <a:off x="339308" y="130169"/>
            <a:ext cx="16245574" cy="741742"/>
          </a:xfrm>
          <a:prstGeom prst="rect">
            <a:avLst/>
          </a:prstGeom>
        </p:spPr>
        <p:txBody>
          <a:bodyPr wrap="square" lIns="0" tIns="0" rIns="0" bIns="0" rtlCol="0" anchor="t">
            <a:spAutoFit/>
          </a:bodyPr>
          <a:lstStyle/>
          <a:p>
            <a:pPr marL="0" marR="0">
              <a:lnSpc>
                <a:spcPct val="107000"/>
              </a:lnSpc>
              <a:spcAft>
                <a:spcPts val="800"/>
              </a:spcAft>
            </a:pPr>
            <a:r>
              <a:rPr lang="vi-VN" sz="48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12.3.2 Thiết bị Mạng</a:t>
            </a:r>
            <a:endParaRPr lang="vi-VN" sz="48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sp>
        <p:nvSpPr>
          <p:cNvPr id="8" name="Rectangle: Folded Corner 7">
            <a:extLst>
              <a:ext uri="{FF2B5EF4-FFF2-40B4-BE49-F238E27FC236}">
                <a16:creationId xmlns:a16="http://schemas.microsoft.com/office/drawing/2014/main" id="{43511A9A-C4A8-B453-EF9E-8F40E95EBFB4}"/>
              </a:ext>
            </a:extLst>
          </p:cNvPr>
          <p:cNvSpPr/>
          <p:nvPr/>
        </p:nvSpPr>
        <p:spPr>
          <a:xfrm>
            <a:off x="3729585" y="2652556"/>
            <a:ext cx="12958215" cy="2414744"/>
          </a:xfrm>
          <a:prstGeom prst="foldedCorner">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1"/>
          <a:lstStyle/>
          <a:p>
            <a:pPr algn="ctr"/>
            <a:r>
              <a:rPr lang="vi-VN" sz="36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Tạo socket, kết nối, lắng nghe, gửi và nhận gói tin.</a:t>
            </a:r>
            <a:endParaRPr lang="vi-VN" sz="3600" dirty="0">
              <a:solidFill>
                <a:schemeClr val="tx1"/>
              </a:solidFill>
              <a:latin typeface="Consolas" panose="020B0609020204030204" pitchFamily="49" charset="0"/>
            </a:endParaRPr>
          </a:p>
        </p:txBody>
      </p:sp>
      <p:sp>
        <p:nvSpPr>
          <p:cNvPr id="9" name="Speech Bubble: Rectangle with Corners Rounded 8">
            <a:extLst>
              <a:ext uri="{FF2B5EF4-FFF2-40B4-BE49-F238E27FC236}">
                <a16:creationId xmlns:a16="http://schemas.microsoft.com/office/drawing/2014/main" id="{2428DF06-4E68-711E-4C0B-648AEE90086F}"/>
              </a:ext>
            </a:extLst>
          </p:cNvPr>
          <p:cNvSpPr/>
          <p:nvPr/>
        </p:nvSpPr>
        <p:spPr>
          <a:xfrm>
            <a:off x="1003219" y="1094126"/>
            <a:ext cx="6527962" cy="1904462"/>
          </a:xfrm>
          <a:prstGeom prst="wedgeRoundRectCallout">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effectLst/>
                <a:latin typeface="Consolas" panose="020B0609020204030204" pitchFamily="49" charset="0"/>
                <a:ea typeface="Arial" panose="020B0604020202020204" pitchFamily="34" charset="0"/>
                <a:cs typeface="Times New Roman" panose="02020603050405020304" pitchFamily="18" charset="0"/>
              </a:rPr>
              <a:t>Giao diện socket mạng</a:t>
            </a:r>
            <a:endParaRPr lang="vi-VN" sz="3600" dirty="0">
              <a:latin typeface="Consolas" panose="020B0609020204030204" pitchFamily="49" charset="0"/>
            </a:endParaRPr>
          </a:p>
        </p:txBody>
      </p:sp>
      <p:sp>
        <p:nvSpPr>
          <p:cNvPr id="10" name="Rectangle: Folded Corner 9">
            <a:extLst>
              <a:ext uri="{FF2B5EF4-FFF2-40B4-BE49-F238E27FC236}">
                <a16:creationId xmlns:a16="http://schemas.microsoft.com/office/drawing/2014/main" id="{80102A7F-46FE-0A84-D62E-8C05FEF5FD70}"/>
              </a:ext>
            </a:extLst>
          </p:cNvPr>
          <p:cNvSpPr/>
          <p:nvPr/>
        </p:nvSpPr>
        <p:spPr>
          <a:xfrm>
            <a:off x="3626667" y="7152745"/>
            <a:ext cx="12958215" cy="2414744"/>
          </a:xfrm>
          <a:prstGeom prst="foldedCorner">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vi-VN" sz="4000" kern="100" dirty="0">
                <a:solidFill>
                  <a:schemeClr val="tx1"/>
                </a:solidFill>
                <a:effectLst/>
                <a:latin typeface="Consolas" panose="020B0609020204030204" pitchFamily="49" charset="0"/>
                <a:ea typeface="Arial" panose="020B0604020202020204" pitchFamily="34" charset="0"/>
                <a:cs typeface="Cascadia Code SemiBold" panose="020B0609020000020004" pitchFamily="49" charset="0"/>
              </a:rPr>
              <a:t>Trả về thông tin về socket nào có gói tin chờ nhận hoặc có chỗ trống để gửi gói tin.</a:t>
            </a:r>
          </a:p>
          <a:p>
            <a:pPr algn="ctr"/>
            <a:endParaRPr lang="vi-VN" dirty="0"/>
          </a:p>
        </p:txBody>
      </p:sp>
      <p:sp>
        <p:nvSpPr>
          <p:cNvPr id="12" name="Speech Bubble: Rectangle with Corners Rounded 11">
            <a:extLst>
              <a:ext uri="{FF2B5EF4-FFF2-40B4-BE49-F238E27FC236}">
                <a16:creationId xmlns:a16="http://schemas.microsoft.com/office/drawing/2014/main" id="{8D90C37F-F108-B652-E93C-0D586621A876}"/>
              </a:ext>
            </a:extLst>
          </p:cNvPr>
          <p:cNvSpPr/>
          <p:nvPr/>
        </p:nvSpPr>
        <p:spPr>
          <a:xfrm>
            <a:off x="900301" y="5594315"/>
            <a:ext cx="6527962" cy="1904462"/>
          </a:xfrm>
          <a:prstGeom prst="wedgeRoundRectCallout">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effectLst/>
                <a:latin typeface="Consolas" panose="020B0609020204030204" pitchFamily="49" charset="0"/>
                <a:ea typeface="Arial" panose="020B0604020202020204" pitchFamily="34" charset="0"/>
                <a:cs typeface="Times New Roman" panose="02020603050405020304" pitchFamily="18" charset="0"/>
              </a:rPr>
              <a:t>Hàm select() để quản lý socket</a:t>
            </a:r>
            <a:endParaRPr lang="vi-VN" sz="3600" dirty="0">
              <a:latin typeface="Consolas" panose="020B0609020204030204" pitchFamily="49" charset="0"/>
            </a:endParaRPr>
          </a:p>
        </p:txBody>
      </p:sp>
    </p:spTree>
    <p:extLst>
      <p:ext uri="{BB962C8B-B14F-4D97-AF65-F5344CB8AC3E}">
        <p14:creationId xmlns:p14="http://schemas.microsoft.com/office/powerpoint/2010/main" val="3253887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79BF0-A550-6034-F3DC-C9C7FD0AB4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7E27A8-8EBC-D0A2-B0C8-A05BE478EE7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6E8EB681-E05E-F073-1A17-D16545548B1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9AABD557-5B84-1D77-5836-978B187D5A43}"/>
              </a:ext>
            </a:extLst>
          </p:cNvPr>
          <p:cNvSpPr txBox="1"/>
          <p:nvPr/>
        </p:nvSpPr>
        <p:spPr>
          <a:xfrm>
            <a:off x="339308" y="130169"/>
            <a:ext cx="16245574" cy="679994"/>
          </a:xfrm>
          <a:prstGeom prst="rect">
            <a:avLst/>
          </a:prstGeom>
        </p:spPr>
        <p:txBody>
          <a:bodyPr wrap="square" lIns="0" tIns="0" rIns="0" bIns="0" rtlCol="0" anchor="t">
            <a:spAutoFit/>
          </a:bodyPr>
          <a:lstStyle/>
          <a:p>
            <a:pPr marL="0" marR="0">
              <a:lnSpc>
                <a:spcPct val="107000"/>
              </a:lnSpc>
              <a:spcAft>
                <a:spcPts val="800"/>
              </a:spcAft>
            </a:pPr>
            <a:r>
              <a:rPr lang="vi-VN" sz="44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12.3.3 Đồng hồ và Bộ định thời</a:t>
            </a:r>
            <a:endParaRPr lang="vi-VN" sz="44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sp>
        <p:nvSpPr>
          <p:cNvPr id="3" name="Flowchart: Off-page Connector 2">
            <a:extLst>
              <a:ext uri="{FF2B5EF4-FFF2-40B4-BE49-F238E27FC236}">
                <a16:creationId xmlns:a16="http://schemas.microsoft.com/office/drawing/2014/main" id="{68C0C6F3-67AF-1FB8-9A73-28EF4C6668F7}"/>
              </a:ext>
            </a:extLst>
          </p:cNvPr>
          <p:cNvSpPr/>
          <p:nvPr/>
        </p:nvSpPr>
        <p:spPr>
          <a:xfrm>
            <a:off x="2210990" y="1443576"/>
            <a:ext cx="3074426" cy="8153400"/>
          </a:xfrm>
          <a:prstGeom prst="flowChartOffpageConnector">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R="0" lvl="0" algn="ctr">
              <a:lnSpc>
                <a:spcPct val="107000"/>
              </a:lnSpc>
              <a:spcAft>
                <a:spcPts val="800"/>
              </a:spcAft>
              <a:buSzPts val="1000"/>
              <a:tabLst>
                <a:tab pos="457200" algn="l"/>
              </a:tabLst>
            </a:pPr>
            <a:r>
              <a:rPr lang="vi-VN" sz="4000" kern="100" dirty="0">
                <a:effectLst/>
                <a:latin typeface="Consolas" panose="020B0609020204030204" pitchFamily="49" charset="0"/>
                <a:ea typeface="Arial" panose="020B0604020202020204" pitchFamily="34" charset="0"/>
                <a:cs typeface="Times New Roman" panose="02020603050405020304" pitchFamily="18" charset="0"/>
              </a:rPr>
              <a:t>Cung cấp thời gian hiện tại, thời gian đã trôi qua.</a:t>
            </a:r>
          </a:p>
        </p:txBody>
      </p:sp>
      <p:sp>
        <p:nvSpPr>
          <p:cNvPr id="4" name="Flowchart: Off-page Connector 3">
            <a:extLst>
              <a:ext uri="{FF2B5EF4-FFF2-40B4-BE49-F238E27FC236}">
                <a16:creationId xmlns:a16="http://schemas.microsoft.com/office/drawing/2014/main" id="{E4F6AD06-830D-B0C1-55F0-3A4E3AD995DB}"/>
              </a:ext>
            </a:extLst>
          </p:cNvPr>
          <p:cNvSpPr/>
          <p:nvPr/>
        </p:nvSpPr>
        <p:spPr>
          <a:xfrm>
            <a:off x="7602238" y="1443576"/>
            <a:ext cx="3074426" cy="8153400"/>
          </a:xfrm>
          <a:prstGeom prst="flowChartOffpageConnector">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vi-VN" sz="3600" kern="100" dirty="0">
                <a:effectLst/>
                <a:latin typeface="Consolas" panose="020B0609020204030204" pitchFamily="49" charset="0"/>
                <a:ea typeface="Arial" panose="020B0604020202020204" pitchFamily="34" charset="0"/>
                <a:cs typeface="Times New Roman" panose="02020603050405020304" pitchFamily="18" charset="0"/>
              </a:rPr>
              <a:t>Đặt bộ định thời để kích hoạt hoạt động X tại thời điểm T.</a:t>
            </a:r>
          </a:p>
          <a:p>
            <a:pPr algn="ctr"/>
            <a:endParaRPr lang="vi-VN" dirty="0"/>
          </a:p>
        </p:txBody>
      </p:sp>
      <p:sp>
        <p:nvSpPr>
          <p:cNvPr id="5" name="Flowchart: Off-page Connector 4">
            <a:extLst>
              <a:ext uri="{FF2B5EF4-FFF2-40B4-BE49-F238E27FC236}">
                <a16:creationId xmlns:a16="http://schemas.microsoft.com/office/drawing/2014/main" id="{26AA5E70-D8DB-7E59-3319-791DDF59CAA1}"/>
              </a:ext>
            </a:extLst>
          </p:cNvPr>
          <p:cNvSpPr/>
          <p:nvPr/>
        </p:nvSpPr>
        <p:spPr>
          <a:xfrm>
            <a:off x="13081164" y="1443576"/>
            <a:ext cx="3074426" cy="8153400"/>
          </a:xfrm>
          <a:prstGeom prst="flowChartOffpageConnector">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vi-VN" sz="4000" kern="100" dirty="0">
                <a:effectLst/>
                <a:latin typeface="Consolas" panose="020B0609020204030204" pitchFamily="49" charset="0"/>
                <a:ea typeface="Arial" panose="020B0604020202020204" pitchFamily="34" charset="0"/>
                <a:cs typeface="Times New Roman" panose="02020603050405020304" pitchFamily="18" charset="0"/>
              </a:rPr>
              <a:t>Bộ định thời khoảng thời gian lập trình được: Tạo ngắt sau khoảng thời gian nhất định.</a:t>
            </a:r>
          </a:p>
          <a:p>
            <a:pPr algn="ctr"/>
            <a:endParaRPr lang="vi-VN" dirty="0"/>
          </a:p>
        </p:txBody>
      </p:sp>
    </p:spTree>
    <p:extLst>
      <p:ext uri="{BB962C8B-B14F-4D97-AF65-F5344CB8AC3E}">
        <p14:creationId xmlns:p14="http://schemas.microsoft.com/office/powerpoint/2010/main" val="3355811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1B670-516B-2195-7691-5D89B86375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03BCAB-51AF-E490-9B8F-16F8F16642F1}"/>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93E3FF04-F77A-8DC6-9AB6-68B7F5E85553}"/>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BD76BAFB-926C-2EA9-EC3F-B80C7687AC86}"/>
              </a:ext>
            </a:extLst>
          </p:cNvPr>
          <p:cNvSpPr txBox="1"/>
          <p:nvPr/>
        </p:nvSpPr>
        <p:spPr>
          <a:xfrm>
            <a:off x="339308" y="130169"/>
            <a:ext cx="16245574" cy="679994"/>
          </a:xfrm>
          <a:prstGeom prst="rect">
            <a:avLst/>
          </a:prstGeom>
        </p:spPr>
        <p:txBody>
          <a:bodyPr wrap="square" lIns="0" tIns="0" rIns="0" bIns="0" rtlCol="0" anchor="t">
            <a:spAutoFit/>
          </a:bodyPr>
          <a:lstStyle/>
          <a:p>
            <a:pPr marL="0" marR="0">
              <a:lnSpc>
                <a:spcPct val="107000"/>
              </a:lnSpc>
              <a:spcAft>
                <a:spcPts val="800"/>
              </a:spcAft>
            </a:pPr>
            <a:r>
              <a:rPr lang="vi-VN" sz="44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12.3.4 I/O Không Chặn và Bất Đồng Bộ</a:t>
            </a:r>
            <a:endParaRPr lang="vi-VN" sz="44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graphicFrame>
        <p:nvGraphicFramePr>
          <p:cNvPr id="9" name="Diagram 8">
            <a:extLst>
              <a:ext uri="{FF2B5EF4-FFF2-40B4-BE49-F238E27FC236}">
                <a16:creationId xmlns:a16="http://schemas.microsoft.com/office/drawing/2014/main" id="{683EDB0D-8BA2-0D53-D6E7-C5B5C036A4B6}"/>
              </a:ext>
            </a:extLst>
          </p:cNvPr>
          <p:cNvGraphicFramePr/>
          <p:nvPr/>
        </p:nvGraphicFramePr>
        <p:xfrm>
          <a:off x="3048000" y="1454172"/>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6513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68D62-15B2-2A7D-7E35-BAC1900A37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119E01-24D9-69D9-0945-B41FBD37DE6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5D8C3409-179D-1B74-3994-CC5D8A7BB78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9617A32C-FD4A-FAF0-65F2-1AF2354B8DCF}"/>
              </a:ext>
            </a:extLst>
          </p:cNvPr>
          <p:cNvSpPr txBox="1"/>
          <p:nvPr/>
        </p:nvSpPr>
        <p:spPr>
          <a:xfrm>
            <a:off x="339308" y="130169"/>
            <a:ext cx="16245574" cy="679994"/>
          </a:xfrm>
          <a:prstGeom prst="rect">
            <a:avLst/>
          </a:prstGeom>
        </p:spPr>
        <p:txBody>
          <a:bodyPr wrap="square" lIns="0" tIns="0" rIns="0" bIns="0" rtlCol="0" anchor="t">
            <a:spAutoFit/>
          </a:bodyPr>
          <a:lstStyle/>
          <a:p>
            <a:pPr marL="0" marR="0">
              <a:lnSpc>
                <a:spcPct val="107000"/>
              </a:lnSpc>
              <a:spcAft>
                <a:spcPts val="800"/>
              </a:spcAft>
            </a:pPr>
            <a:r>
              <a:rPr lang="vi-VN" sz="44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12.3.5 I/O Vector </a:t>
            </a:r>
            <a:endParaRPr lang="vi-VN" sz="44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sp>
        <p:nvSpPr>
          <p:cNvPr id="7" name="Flowchart: Manual Operation 6">
            <a:extLst>
              <a:ext uri="{FF2B5EF4-FFF2-40B4-BE49-F238E27FC236}">
                <a16:creationId xmlns:a16="http://schemas.microsoft.com/office/drawing/2014/main" id="{9C77BE5D-48C6-3E75-2CBD-85FFF66B6CD4}"/>
              </a:ext>
            </a:extLst>
          </p:cNvPr>
          <p:cNvSpPr/>
          <p:nvPr/>
        </p:nvSpPr>
        <p:spPr>
          <a:xfrm>
            <a:off x="1283637" y="1426032"/>
            <a:ext cx="4278963" cy="7895555"/>
          </a:xfrm>
          <a:prstGeom prst="flowChartManualOperation">
            <a:avLst/>
          </a:prstGeom>
          <a:solidFill>
            <a:srgbClr val="EDBD3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vi-VN" sz="3600" kern="100" dirty="0">
                <a:effectLst/>
                <a:latin typeface="Consolas" panose="020B0609020204030204" pitchFamily="49" charset="0"/>
                <a:ea typeface="Arial" panose="020B0604020202020204" pitchFamily="34" charset="0"/>
                <a:cs typeface="Times New Roman" panose="02020603050405020304" pitchFamily="18" charset="0"/>
              </a:rPr>
              <a:t>I/O Vector (Vectored I/O): Lệnh gọi hệ thống readv của UNIX.</a:t>
            </a:r>
          </a:p>
          <a:p>
            <a:pPr algn="ctr"/>
            <a:endParaRPr lang="vi-VN" dirty="0"/>
          </a:p>
        </p:txBody>
      </p:sp>
      <p:sp>
        <p:nvSpPr>
          <p:cNvPr id="8" name="Flowchart: Manual Operation 7">
            <a:extLst>
              <a:ext uri="{FF2B5EF4-FFF2-40B4-BE49-F238E27FC236}">
                <a16:creationId xmlns:a16="http://schemas.microsoft.com/office/drawing/2014/main" id="{66D4C9E3-EDDD-4534-4B93-CE06E73936F7}"/>
              </a:ext>
            </a:extLst>
          </p:cNvPr>
          <p:cNvSpPr/>
          <p:nvPr/>
        </p:nvSpPr>
        <p:spPr>
          <a:xfrm>
            <a:off x="11887200" y="1423692"/>
            <a:ext cx="4278963" cy="7895555"/>
          </a:xfrm>
          <a:prstGeom prst="flowChartManualOperation">
            <a:avLst/>
          </a:prstGeom>
          <a:solidFill>
            <a:srgbClr val="EDBD3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kern="100" dirty="0">
                <a:effectLst/>
                <a:latin typeface="Consolas" panose="020B0609020204030204" pitchFamily="49" charset="0"/>
                <a:ea typeface="Arial" panose="020B0604020202020204" pitchFamily="34" charset="0"/>
                <a:cs typeface="Times New Roman" panose="02020603050405020304" pitchFamily="18" charset="0"/>
              </a:rPr>
              <a:t>Tính nguyên tử của I/O Vector: Đảm bảo tất cả các hoạt động I/O được thực hiện mà không bị gián đoạn.</a:t>
            </a:r>
          </a:p>
          <a:p>
            <a:pPr algn="ctr"/>
            <a:endParaRPr lang="vi-VN" dirty="0"/>
          </a:p>
        </p:txBody>
      </p:sp>
      <p:sp>
        <p:nvSpPr>
          <p:cNvPr id="10" name="Flowchart: Manual Operation 9">
            <a:extLst>
              <a:ext uri="{FF2B5EF4-FFF2-40B4-BE49-F238E27FC236}">
                <a16:creationId xmlns:a16="http://schemas.microsoft.com/office/drawing/2014/main" id="{5B26E973-D57E-A9A9-5CF9-565DBC9CDDAE}"/>
              </a:ext>
            </a:extLst>
          </p:cNvPr>
          <p:cNvSpPr/>
          <p:nvPr/>
        </p:nvSpPr>
        <p:spPr>
          <a:xfrm flipV="1">
            <a:off x="6585418" y="1423692"/>
            <a:ext cx="4278963" cy="7893216"/>
          </a:xfrm>
          <a:prstGeom prst="flowChartManualOperation">
            <a:avLst/>
          </a:prstGeom>
          <a:solidFill>
            <a:srgbClr val="EDBD3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vi-VN" dirty="0"/>
          </a:p>
        </p:txBody>
      </p:sp>
      <p:sp>
        <p:nvSpPr>
          <p:cNvPr id="12" name="TextBox 11">
            <a:extLst>
              <a:ext uri="{FF2B5EF4-FFF2-40B4-BE49-F238E27FC236}">
                <a16:creationId xmlns:a16="http://schemas.microsoft.com/office/drawing/2014/main" id="{14858040-FF92-5625-71EE-DB4F35B35768}"/>
              </a:ext>
            </a:extLst>
          </p:cNvPr>
          <p:cNvSpPr txBox="1"/>
          <p:nvPr/>
        </p:nvSpPr>
        <p:spPr>
          <a:xfrm>
            <a:off x="7227220" y="2138646"/>
            <a:ext cx="3223959" cy="6463308"/>
          </a:xfrm>
          <a:prstGeom prst="rect">
            <a:avLst/>
          </a:prstGeom>
          <a:noFill/>
        </p:spPr>
        <p:txBody>
          <a:bodyPr wrap="none" rtlCol="0">
            <a:spAutoFit/>
          </a:bodyPr>
          <a:lstStyle/>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Tính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nguyên tử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của I/O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Vector: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Đảm bảo tất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cả các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hoạt động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I/O được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thực hiện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mà không bị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gián đoạn.</a:t>
            </a:r>
          </a:p>
          <a:p>
            <a:endParaRPr lang="vi-VN" dirty="0"/>
          </a:p>
        </p:txBody>
      </p:sp>
    </p:spTree>
    <p:extLst>
      <p:ext uri="{BB962C8B-B14F-4D97-AF65-F5344CB8AC3E}">
        <p14:creationId xmlns:p14="http://schemas.microsoft.com/office/powerpoint/2010/main" val="217420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E590D-483E-435F-147C-AB3D3E6F4C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5B7BFC-93D6-FDF8-E249-FDE5CDFBD0E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5A08033-4B00-742A-1E27-34F8B044B6BF}"/>
              </a:ext>
            </a:extLst>
          </p:cNvPr>
          <p:cNvSpPr/>
          <p:nvPr/>
        </p:nvSpPr>
        <p:spPr>
          <a:xfrm>
            <a:off x="2428450" y="1028700"/>
            <a:ext cx="14045723" cy="86868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5AC93F7-6013-DA33-9D3E-9F1DF0F3A11F}"/>
              </a:ext>
            </a:extLst>
          </p:cNvPr>
          <p:cNvGrpSpPr/>
          <p:nvPr/>
        </p:nvGrpSpPr>
        <p:grpSpPr>
          <a:xfrm>
            <a:off x="4471804" y="2763238"/>
            <a:ext cx="7861614" cy="4861619"/>
            <a:chOff x="-6756" y="0"/>
            <a:chExt cx="1987786" cy="1229246"/>
          </a:xfrm>
        </p:grpSpPr>
        <p:sp>
          <p:nvSpPr>
            <p:cNvPr id="5" name="Freeform 5">
              <a:extLst>
                <a:ext uri="{FF2B5EF4-FFF2-40B4-BE49-F238E27FC236}">
                  <a16:creationId xmlns:a16="http://schemas.microsoft.com/office/drawing/2014/main" id="{57419A32-7EEC-FCA8-61E2-7313985E4520}"/>
                </a:ext>
              </a:extLst>
            </p:cNvPr>
            <p:cNvSpPr/>
            <p:nvPr/>
          </p:nvSpPr>
          <p:spPr>
            <a:xfrm>
              <a:off x="-6756" y="0"/>
              <a:ext cx="1987786"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12.4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con I/O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endPar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endParaRPr lang="vi-VN" sz="2400" b="1" dirty="0">
                <a:latin typeface="Times New Roman" panose="02020603050405020304" pitchFamily="18" charset="0"/>
                <a:cs typeface="Times New Roman" panose="02020603050405020304" pitchFamily="18" charset="0"/>
              </a:endParaRPr>
            </a:p>
            <a:p>
              <a:r>
                <a:rPr lang="vi-VN" sz="24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Cung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vi-VN" sz="2400" b="1" kern="100" dirty="0">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Các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chính:</a:t>
              </a:r>
              <a:endParaRPr lang="en-US" sz="2400" dirty="0">
                <a:effectLst/>
                <a:latin typeface="Times New Roman" panose="02020603050405020304" pitchFamily="18"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Buffering</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Caching)</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Spooling</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1" algn="ctr">
                <a:lnSpc>
                  <a:spcPct val="107000"/>
                </a:lnSpc>
                <a:spcAft>
                  <a:spcPts val="800"/>
                </a:spcAft>
                <a:buSzPts val="1000"/>
                <a:tabLst>
                  <a:tab pos="914400" algn="l"/>
                </a:tabLst>
              </a:pP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R="0" lvl="1" algn="ctr">
                <a:lnSpc>
                  <a:spcPct val="107000"/>
                </a:lnSpc>
                <a:spcAft>
                  <a:spcPts val="800"/>
                </a:spcAft>
                <a:buSzPts val="1000"/>
                <a:tabLst>
                  <a:tab pos="914400" algn="l"/>
                </a:tabLst>
              </a:pPr>
              <a:r>
                <a:rPr lang="vi-VN" dirty="0">
                  <a:latin typeface="Calibri" panose="020F0502020204030204" pitchFamily="34" charset="0"/>
                  <a:ea typeface="Calibri" panose="020F0502020204030204" pitchFamily="34" charset="0"/>
                  <a:cs typeface="Times New Roman" panose="02020603050405020304" pitchFamily="18" charset="0"/>
                </a:rPr>
                <a:t>				</a:t>
              </a:r>
              <a:endParaRPr lang="en-US" sz="1600" b="1" i="1"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TextBox 6">
              <a:extLst>
                <a:ext uri="{FF2B5EF4-FFF2-40B4-BE49-F238E27FC236}">
                  <a16:creationId xmlns:a16="http://schemas.microsoft.com/office/drawing/2014/main" id="{CCF8FCBB-7F1B-3A42-4204-58B6D3CE399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69E9BE8-608D-61DB-CDBE-DF2C20C87F1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BF792333-615D-215B-FC68-AD236CB3B3F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87A4530-71F8-4C48-511D-64E9E31410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7956C3A6-C453-0A9C-E64D-93E85093A7F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D18A84C-1B1E-4797-59E8-9D0FC816CDA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A170485-DF94-D565-7FCC-233BF6E7407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A22C835-443F-9915-7752-A608A64953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382F9D44-51BF-CD64-B455-7550883D050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6" name="Picture 15">
            <a:extLst>
              <a:ext uri="{FF2B5EF4-FFF2-40B4-BE49-F238E27FC236}">
                <a16:creationId xmlns:a16="http://schemas.microsoft.com/office/drawing/2014/main" id="{418FC28F-FACC-EE0A-B0D4-17488CB816B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0896" y="4560692"/>
            <a:ext cx="4247979" cy="3064165"/>
          </a:xfrm>
          <a:prstGeom prst="rect">
            <a:avLst/>
          </a:prstGeom>
          <a:noFill/>
          <a:ln>
            <a:noFill/>
          </a:ln>
        </p:spPr>
      </p:pic>
    </p:spTree>
    <p:extLst>
      <p:ext uri="{BB962C8B-B14F-4D97-AF65-F5344CB8AC3E}">
        <p14:creationId xmlns:p14="http://schemas.microsoft.com/office/powerpoint/2010/main" val="368984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43516-5332-7AD8-CAB7-CBAA0C20B555}"/>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EEC58F94-D6D4-0898-0318-F4337745911E}"/>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6F58BCF1-4B55-FEE9-C3C9-ED7C63EA6FC9}"/>
              </a:ext>
            </a:extLst>
          </p:cNvPr>
          <p:cNvSpPr txBox="1"/>
          <p:nvPr/>
        </p:nvSpPr>
        <p:spPr>
          <a:xfrm>
            <a:off x="2895600" y="399277"/>
            <a:ext cx="5259847" cy="492443"/>
          </a:xfrm>
          <a:prstGeom prst="rect">
            <a:avLst/>
          </a:prstGeom>
        </p:spPr>
        <p:txBody>
          <a:bodyPr wrap="square" lIns="0" tIns="0" rIns="0" bIns="0" rtlCol="0" anchor="t">
            <a:spAutoFit/>
          </a:bodyPr>
          <a:lstStyle/>
          <a:p>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12.4.1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15FFC418-83F6-D512-192C-D5E1E93BC9FE}"/>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0BB57EF8-23C8-AF19-8B7E-313A3EBF1AFF}"/>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03133AAB-1F69-D6F4-A077-E907D00B90A5}"/>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grpSp>
        <p:nvGrpSpPr>
          <p:cNvPr id="20" name="Group 11">
            <a:extLst>
              <a:ext uri="{FF2B5EF4-FFF2-40B4-BE49-F238E27FC236}">
                <a16:creationId xmlns:a16="http://schemas.microsoft.com/office/drawing/2014/main" id="{FEB975EB-38AC-C1CC-012F-CE562AE30FCE}"/>
              </a:ext>
            </a:extLst>
          </p:cNvPr>
          <p:cNvGrpSpPr/>
          <p:nvPr/>
        </p:nvGrpSpPr>
        <p:grpSpPr>
          <a:xfrm>
            <a:off x="8640517" y="1506358"/>
            <a:ext cx="4863776" cy="3742115"/>
            <a:chOff x="0" y="0"/>
            <a:chExt cx="1197267" cy="889112"/>
          </a:xfrm>
        </p:grpSpPr>
        <p:sp>
          <p:nvSpPr>
            <p:cNvPr id="21" name="Freeform 12">
              <a:extLst>
                <a:ext uri="{FF2B5EF4-FFF2-40B4-BE49-F238E27FC236}">
                  <a16:creationId xmlns:a16="http://schemas.microsoft.com/office/drawing/2014/main" id="{DDF3BD0E-49BE-B0DF-0235-300418FA17BE}"/>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9ABC5050-8F0F-0397-4764-F0F2261F2C80}"/>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23" name="TextBox 22">
            <a:extLst>
              <a:ext uri="{FF2B5EF4-FFF2-40B4-BE49-F238E27FC236}">
                <a16:creationId xmlns:a16="http://schemas.microsoft.com/office/drawing/2014/main" id="{1C22B85F-F3F1-3EF9-8ACA-C7E1C6597C8D}"/>
              </a:ext>
            </a:extLst>
          </p:cNvPr>
          <p:cNvSpPr txBox="1"/>
          <p:nvPr/>
        </p:nvSpPr>
        <p:spPr>
          <a:xfrm>
            <a:off x="8702854" y="1659955"/>
            <a:ext cx="4558977" cy="3329694"/>
          </a:xfrm>
          <a:prstGeom prst="rect">
            <a:avLst/>
          </a:prstGeom>
          <a:noFill/>
        </p:spPr>
        <p:txBody>
          <a:bodyPr wrap="square" rtlCol="0">
            <a:spAutoFit/>
          </a:bodyPr>
          <a:lstStyle/>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chờ</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395E0F8-F8FF-C24C-81F1-601750BED77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7999" y="1506358"/>
            <a:ext cx="5389735" cy="4378289"/>
          </a:xfrm>
          <a:prstGeom prst="rect">
            <a:avLst/>
          </a:prstGeom>
          <a:noFill/>
          <a:ln>
            <a:noFill/>
          </a:ln>
        </p:spPr>
      </p:pic>
      <p:grpSp>
        <p:nvGrpSpPr>
          <p:cNvPr id="3" name="Group 11">
            <a:extLst>
              <a:ext uri="{FF2B5EF4-FFF2-40B4-BE49-F238E27FC236}">
                <a16:creationId xmlns:a16="http://schemas.microsoft.com/office/drawing/2014/main" id="{6CA5E84B-0DA1-99CC-1502-B67C533865C5}"/>
              </a:ext>
            </a:extLst>
          </p:cNvPr>
          <p:cNvGrpSpPr/>
          <p:nvPr/>
        </p:nvGrpSpPr>
        <p:grpSpPr>
          <a:xfrm>
            <a:off x="-8055114" y="6149291"/>
            <a:ext cx="16480656" cy="4408380"/>
            <a:chOff x="0" y="-158302"/>
            <a:chExt cx="4056878" cy="1047414"/>
          </a:xfrm>
        </p:grpSpPr>
        <p:sp>
          <p:nvSpPr>
            <p:cNvPr id="4" name="Freeform 12">
              <a:extLst>
                <a:ext uri="{FF2B5EF4-FFF2-40B4-BE49-F238E27FC236}">
                  <a16:creationId xmlns:a16="http://schemas.microsoft.com/office/drawing/2014/main" id="{C252FEB8-B2DA-3A4D-9B3A-ADFFBD6A0222}"/>
                </a:ext>
              </a:extLst>
            </p:cNvPr>
            <p:cNvSpPr/>
            <p:nvPr/>
          </p:nvSpPr>
          <p:spPr>
            <a:xfrm>
              <a:off x="2859611" y="-158302"/>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dirty="0"/>
            </a:p>
          </p:txBody>
        </p:sp>
        <p:sp>
          <p:nvSpPr>
            <p:cNvPr id="5" name="TextBox 13">
              <a:extLst>
                <a:ext uri="{FF2B5EF4-FFF2-40B4-BE49-F238E27FC236}">
                  <a16:creationId xmlns:a16="http://schemas.microsoft.com/office/drawing/2014/main" id="{B1F72110-5B72-EC15-C97A-EC50633DA30B}"/>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sp>
        <p:nvSpPr>
          <p:cNvPr id="6" name="TextBox 7">
            <a:extLst>
              <a:ext uri="{FF2B5EF4-FFF2-40B4-BE49-F238E27FC236}">
                <a16:creationId xmlns:a16="http://schemas.microsoft.com/office/drawing/2014/main" id="{ED742FF5-5AED-BFBD-46C5-8BD474DA7E9C}"/>
              </a:ext>
            </a:extLst>
          </p:cNvPr>
          <p:cNvSpPr txBox="1"/>
          <p:nvPr/>
        </p:nvSpPr>
        <p:spPr>
          <a:xfrm>
            <a:off x="2884276" y="1011812"/>
            <a:ext cx="5650124" cy="430887"/>
          </a:xfrm>
          <a:prstGeom prst="rect">
            <a:avLst/>
          </a:prstGeom>
        </p:spPr>
        <p:txBody>
          <a:bodyPr wrap="square" lIns="0" tIns="0" rIns="0" bIns="0" rtlCol="0" anchor="t">
            <a:spAutoFit/>
          </a:bodyPr>
          <a:lstStyle/>
          <a:p>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1. Khái niệm và cách thức hoạt động</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7B955505-CCC1-16A9-5C22-8481A54A8C34}"/>
              </a:ext>
            </a:extLst>
          </p:cNvPr>
          <p:cNvSpPr txBox="1"/>
          <p:nvPr/>
        </p:nvSpPr>
        <p:spPr>
          <a:xfrm>
            <a:off x="3546526" y="6164665"/>
            <a:ext cx="4627077" cy="3836563"/>
          </a:xfrm>
          <a:prstGeom prst="rect">
            <a:avLst/>
          </a:prstGeom>
          <a:noFill/>
        </p:spPr>
        <p:txBody>
          <a:bodyPr wrap="square">
            <a:spAutoFit/>
          </a:bodyPr>
          <a:lstStyle/>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15" name="Picture 14">
            <a:extLst>
              <a:ext uri="{FF2B5EF4-FFF2-40B4-BE49-F238E27FC236}">
                <a16:creationId xmlns:a16="http://schemas.microsoft.com/office/drawing/2014/main" id="{E32810BB-2074-E6DF-70D2-122BA4C5BF52}"/>
              </a:ext>
            </a:extLst>
          </p:cNvPr>
          <p:cNvPicPr>
            <a:picLocks noChangeAspect="1"/>
          </p:cNvPicPr>
          <p:nvPr/>
        </p:nvPicPr>
        <p:blipFill>
          <a:blip r:embed="rId7"/>
          <a:stretch>
            <a:fillRect/>
          </a:stretch>
        </p:blipFill>
        <p:spPr>
          <a:xfrm>
            <a:off x="8797688" y="5850472"/>
            <a:ext cx="4746277" cy="4186493"/>
          </a:xfrm>
          <a:prstGeom prst="rect">
            <a:avLst/>
          </a:prstGeom>
        </p:spPr>
      </p:pic>
    </p:spTree>
    <p:extLst>
      <p:ext uri="{BB962C8B-B14F-4D97-AF65-F5344CB8AC3E}">
        <p14:creationId xmlns:p14="http://schemas.microsoft.com/office/powerpoint/2010/main" val="356184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754DB-EEB6-411B-2F84-B451E456DE7B}"/>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F45212FD-77F0-2587-B6B2-DC9E1C934A30}"/>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5DC51AC6-B4D4-C007-201B-A737732E5EF5}"/>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32A06E46-CD1A-38FF-D570-FDC6B3341C56}"/>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TextBox 22">
            <a:extLst>
              <a:ext uri="{FF2B5EF4-FFF2-40B4-BE49-F238E27FC236}">
                <a16:creationId xmlns:a16="http://schemas.microsoft.com/office/drawing/2014/main" id="{AD39F2D7-4F63-E2A1-83E3-0D0302265FA6}"/>
              </a:ext>
            </a:extLst>
          </p:cNvPr>
          <p:cNvSpPr txBox="1"/>
          <p:nvPr/>
        </p:nvSpPr>
        <p:spPr>
          <a:xfrm>
            <a:off x="3221144" y="910543"/>
            <a:ext cx="9675352" cy="1749005"/>
          </a:xfrm>
          <a:prstGeom prst="rect">
            <a:avLst/>
          </a:prstGeom>
          <a:noFill/>
        </p:spPr>
        <p:txBody>
          <a:bodyPr wrap="square" rtlCol="0">
            <a:spAutoFit/>
          </a:bodyPr>
          <a:lstStyle/>
          <a:p>
            <a:pPr marL="800100" marR="0" lvl="1" indent="-342900">
              <a:lnSpc>
                <a:spcPct val="107000"/>
              </a:lnSpc>
              <a:spcAft>
                <a:spcPts val="800"/>
              </a:spcAft>
              <a:buSzPts val="1000"/>
              <a:buFont typeface="Arial" panose="020B0604020202020204" pitchFamily="34" charset="0"/>
              <a:buChar char="•"/>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Kernel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800100" marR="0" lvl="1" indent="-342900">
              <a:lnSpc>
                <a:spcPct val="107000"/>
              </a:lnSpc>
              <a:spcAft>
                <a:spcPts val="800"/>
              </a:spcAft>
              <a:buSzPts val="1000"/>
              <a:buFont typeface="Arial" panose="020B0604020202020204" pitchFamily="34" charset="0"/>
              <a:buChar char="•"/>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6" name="TextBox 7">
            <a:extLst>
              <a:ext uri="{FF2B5EF4-FFF2-40B4-BE49-F238E27FC236}">
                <a16:creationId xmlns:a16="http://schemas.microsoft.com/office/drawing/2014/main" id="{73B0086F-B919-F288-23A1-EDBD163F9838}"/>
              </a:ext>
            </a:extLst>
          </p:cNvPr>
          <p:cNvSpPr txBox="1"/>
          <p:nvPr/>
        </p:nvSpPr>
        <p:spPr>
          <a:xfrm>
            <a:off x="2959273" y="285772"/>
            <a:ext cx="5650124" cy="861774"/>
          </a:xfrm>
          <a:prstGeom prst="rect">
            <a:avLst/>
          </a:prstGeom>
        </p:spPr>
        <p:txBody>
          <a:bodyPr wrap="square" lIns="0" tIns="0" rIns="0" bIns="0" rtlCol="0" anchor="t">
            <a:spAutoFit/>
          </a:bodyPr>
          <a:lstStyle/>
          <a:p>
            <a:r>
              <a:rPr lang="vi-VN" sz="2800" b="1" kern="100" dirty="0">
                <a:latin typeface="Times New Roman" panose="02020603050405020304" pitchFamily="18" charset="0"/>
                <a:ea typeface="Calibri" panose="020F0502020204030204" pitchFamily="34" charset="0"/>
                <a:cs typeface="Times New Roman" panose="02020603050405020304" pitchFamily="18" charset="0"/>
              </a:rPr>
              <a:t>2</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7">
            <a:extLst>
              <a:ext uri="{FF2B5EF4-FFF2-40B4-BE49-F238E27FC236}">
                <a16:creationId xmlns:a16="http://schemas.microsoft.com/office/drawing/2014/main" id="{663D7671-9128-68A8-DD5C-E8ECDE395CF5}"/>
              </a:ext>
            </a:extLst>
          </p:cNvPr>
          <p:cNvSpPr txBox="1"/>
          <p:nvPr/>
        </p:nvSpPr>
        <p:spPr>
          <a:xfrm>
            <a:off x="2994992" y="2891159"/>
            <a:ext cx="4467438" cy="430887"/>
          </a:xfrm>
          <a:prstGeom prst="rect">
            <a:avLst/>
          </a:prstGeom>
        </p:spPr>
        <p:txBody>
          <a:bodyPr wrap="square" lIns="0" tIns="0" rIns="0" bIns="0" rtlCol="0" anchor="t">
            <a:spAutoFit/>
          </a:bodyPr>
          <a:lstStyle/>
          <a:p>
            <a:r>
              <a:rPr lang="vi-VN" sz="2800" b="1" kern="100" dirty="0">
                <a:effectLst/>
                <a:latin typeface="+mj-lt"/>
                <a:ea typeface="Calibri" panose="020F0502020204030204" pitchFamily="34" charset="0"/>
                <a:cs typeface="Times New Roman" panose="02020603050405020304" pitchFamily="18" charset="0"/>
              </a:rPr>
              <a:t>3.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3">
            <a:extLst>
              <a:ext uri="{FF2B5EF4-FFF2-40B4-BE49-F238E27FC236}">
                <a16:creationId xmlns:a16="http://schemas.microsoft.com/office/drawing/2014/main" id="{EE7C14DC-AE02-6FFC-AF8F-C9953D1B6EBD}"/>
              </a:ext>
            </a:extLst>
          </p:cNvPr>
          <p:cNvSpPr txBox="1"/>
          <p:nvPr/>
        </p:nvSpPr>
        <p:spPr>
          <a:xfrm>
            <a:off x="3221143" y="3678707"/>
            <a:ext cx="9047057" cy="2011370"/>
          </a:xfrm>
          <a:prstGeom prst="rect">
            <a:avLst/>
          </a:prstGeom>
        </p:spPr>
        <p:txBody>
          <a:bodyPr lIns="50800" tIns="50800" rIns="50800" bIns="50800" rtlCol="0" anchor="ctr"/>
          <a:lstStyle/>
          <a:p>
            <a:pPr algn="ctr">
              <a:lnSpc>
                <a:spcPts val="4200"/>
              </a:lnSpc>
              <a:spcBef>
                <a:spcPct val="0"/>
              </a:spcBef>
            </a:pPr>
            <a:endParaRPr dirty="0"/>
          </a:p>
        </p:txBody>
      </p:sp>
      <p:pic>
        <p:nvPicPr>
          <p:cNvPr id="18" name="Picture 17">
            <a:extLst>
              <a:ext uri="{FF2B5EF4-FFF2-40B4-BE49-F238E27FC236}">
                <a16:creationId xmlns:a16="http://schemas.microsoft.com/office/drawing/2014/main" id="{88787589-D5C9-C4C4-E4D7-B676F13010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41953" y="2929746"/>
            <a:ext cx="6091928" cy="3833170"/>
          </a:xfrm>
          <a:prstGeom prst="rect">
            <a:avLst/>
          </a:prstGeom>
          <a:noFill/>
          <a:ln>
            <a:noFill/>
          </a:ln>
        </p:spPr>
      </p:pic>
      <p:sp>
        <p:nvSpPr>
          <p:cNvPr id="25" name="TextBox 24">
            <a:extLst>
              <a:ext uri="{FF2B5EF4-FFF2-40B4-BE49-F238E27FC236}">
                <a16:creationId xmlns:a16="http://schemas.microsoft.com/office/drawing/2014/main" id="{35BA039C-9781-E60D-E4E2-39D3CF6E5C29}"/>
              </a:ext>
            </a:extLst>
          </p:cNvPr>
          <p:cNvSpPr txBox="1"/>
          <p:nvPr/>
        </p:nvSpPr>
        <p:spPr>
          <a:xfrm>
            <a:off x="2815630" y="3446405"/>
            <a:ext cx="9042389" cy="3316510"/>
          </a:xfrm>
          <a:prstGeom prst="rect">
            <a:avLst/>
          </a:prstGeom>
          <a:noFill/>
        </p:spPr>
        <p:txBody>
          <a:bodyPr wrap="square">
            <a:spAutoFit/>
          </a:bodyPr>
          <a:lstStyle/>
          <a:p>
            <a:pPr marR="0" lvl="1">
              <a:lnSpc>
                <a:spcPct val="107000"/>
              </a:lnSpc>
              <a:spcAft>
                <a:spcPts val="800"/>
              </a:spcAft>
              <a:buSzPts val="1000"/>
              <a:tabLst>
                <a:tab pos="914400" algn="l"/>
              </a:tabLs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57300" marR="0" lvl="2" indent="-342900">
              <a:lnSpc>
                <a:spcPct val="107000"/>
              </a:lnSpc>
              <a:spcAft>
                <a:spcPts val="800"/>
              </a:spcAft>
              <a:buSzPts val="1000"/>
              <a:buFont typeface="Arial" panose="020B0604020202020204" pitchFamily="34" charset="0"/>
              <a:buChar char="•"/>
              <a:tabLst>
                <a:tab pos="13716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Buffering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57300" marR="0" lvl="2" indent="-342900">
              <a:lnSpc>
                <a:spcPct val="107000"/>
              </a:lnSpc>
              <a:spcAft>
                <a:spcPts val="800"/>
              </a:spcAft>
              <a:buSzPts val="1000"/>
              <a:buFont typeface="Arial" panose="020B0604020202020204" pitchFamily="34" charset="0"/>
              <a:buChar char="•"/>
              <a:tabLst>
                <a:tab pos="13716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Caching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Lưu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57300" marR="0" lvl="2" indent="-342900">
              <a:lnSpc>
                <a:spcPct val="107000"/>
              </a:lnSpc>
              <a:spcAft>
                <a:spcPts val="800"/>
              </a:spcAft>
              <a:buSzPts val="1000"/>
              <a:buFont typeface="Arial" panose="020B0604020202020204" pitchFamily="34" charset="0"/>
              <a:buChar char="•"/>
              <a:tabLst>
                <a:tab pos="13716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Spooling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lúc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43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552E9-B4C4-1BB8-8E48-CDC45BAA2E1C}"/>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38077C1-6DCC-CF91-54E2-0FB07F7A89AA}"/>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2" name="TextBox 22">
            <a:extLst>
              <a:ext uri="{FF2B5EF4-FFF2-40B4-BE49-F238E27FC236}">
                <a16:creationId xmlns:a16="http://schemas.microsoft.com/office/drawing/2014/main" id="{E5B0C0F3-0AF5-9EA9-C7C9-0D425FAEE2AF}"/>
              </a:ext>
            </a:extLst>
          </p:cNvPr>
          <p:cNvSpPr txBox="1"/>
          <p:nvPr/>
        </p:nvSpPr>
        <p:spPr>
          <a:xfrm>
            <a:off x="33130" y="570517"/>
            <a:ext cx="4430509"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12.4.2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(Buffering)</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Freeform 26">
            <a:extLst>
              <a:ext uri="{FF2B5EF4-FFF2-40B4-BE49-F238E27FC236}">
                <a16:creationId xmlns:a16="http://schemas.microsoft.com/office/drawing/2014/main" id="{32614FE5-3F90-50EC-56D4-19AB74847917}"/>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10B9D992-BA84-A0E4-E5B4-5C161BCFC596}"/>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DE62E98B-15ED-DBA3-93D3-AD8DC525FF5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221A0200-8105-C112-10BD-9CA1BB459FF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TextBox 3">
            <a:extLst>
              <a:ext uri="{FF2B5EF4-FFF2-40B4-BE49-F238E27FC236}">
                <a16:creationId xmlns:a16="http://schemas.microsoft.com/office/drawing/2014/main" id="{7C670CBF-212A-5E26-EE45-54CE05A962F9}"/>
              </a:ext>
            </a:extLst>
          </p:cNvPr>
          <p:cNvSpPr txBox="1"/>
          <p:nvPr/>
        </p:nvSpPr>
        <p:spPr>
          <a:xfrm>
            <a:off x="6172200" y="3071574"/>
            <a:ext cx="11450206" cy="6624057"/>
          </a:xfrm>
          <a:prstGeom prst="rect">
            <a:avLst/>
          </a:prstGeom>
          <a:noFill/>
        </p:spPr>
        <p:txBody>
          <a:bodyPr wrap="square">
            <a:spAutoFit/>
          </a:bodyPr>
          <a:lstStyle/>
          <a:p>
            <a:pPr marL="342900" marR="0" lvl="0" indent="-342900">
              <a:lnSpc>
                <a:spcPct val="107000"/>
              </a:lnSpc>
              <a:spcAft>
                <a:spcPts val="800"/>
              </a:spcAft>
              <a:buFont typeface="+mj-lt"/>
              <a:buAutoNum type="arabicPeriod" startAt="2"/>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chênh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double buffering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mảnh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gói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"copy semantics"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write().</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kernel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virtual memory mapping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copy-on-write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733688FE-5E62-B224-3159-BA670DAA2009}"/>
              </a:ext>
            </a:extLst>
          </p:cNvPr>
          <p:cNvSpPr txBox="1"/>
          <p:nvPr/>
        </p:nvSpPr>
        <p:spPr>
          <a:xfrm>
            <a:off x="0" y="1164851"/>
            <a:ext cx="12622694" cy="1851597"/>
          </a:xfrm>
          <a:prstGeom prst="rect">
            <a:avLst/>
          </a:prstGeom>
          <a:noFill/>
        </p:spPr>
        <p:txBody>
          <a:bodyPr wrap="square">
            <a:spAutoFit/>
          </a:bodyPr>
          <a:lstStyle/>
          <a:p>
            <a:pPr marL="342900" marR="0" lvl="0" indent="-342900">
              <a:lnSpc>
                <a:spcPct val="107000"/>
              </a:lnSpc>
              <a:spcAft>
                <a:spcPts val="800"/>
              </a:spcAft>
              <a:buFont typeface="+mj-lt"/>
              <a:buAutoNum type="arabicPeriod"/>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niệm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vi-VN" sz="2400" kern="100" dirty="0">
                <a:latin typeface="Times New Roman" panose="02020603050405020304" pitchFamily="18" charset="0"/>
                <a:ea typeface="Calibri" panose="020F0502020204030204" pitchFamily="34" charset="0"/>
                <a:cs typeface="Times New Roman" panose="02020603050405020304" pitchFamily="18" charset="0"/>
              </a:rPr>
              <a:t>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à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2052" name="Picture 4">
            <a:extLst>
              <a:ext uri="{FF2B5EF4-FFF2-40B4-BE49-F238E27FC236}">
                <a16:creationId xmlns:a16="http://schemas.microsoft.com/office/drawing/2014/main" id="{652F50AE-D304-C972-6388-EE796FFEA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0" y="3566096"/>
            <a:ext cx="6182139" cy="5556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9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EDA2F-7DB4-8E06-3BFB-212760588A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F5AC48-D068-4C7E-1226-EBEF5BAE0898}"/>
              </a:ext>
            </a:extLst>
          </p:cNvPr>
          <p:cNvSpPr/>
          <p:nvPr/>
        </p:nvSpPr>
        <p:spPr>
          <a:xfrm rot="-3534963">
            <a:off x="175130" y="242330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69C83F55-24B2-3E91-CF89-9F85AE3094EA}"/>
              </a:ext>
            </a:extLst>
          </p:cNvPr>
          <p:cNvGrpSpPr/>
          <p:nvPr/>
        </p:nvGrpSpPr>
        <p:grpSpPr>
          <a:xfrm>
            <a:off x="7109148" y="2568102"/>
            <a:ext cx="3257369" cy="4739305"/>
            <a:chOff x="0" y="0"/>
            <a:chExt cx="823616" cy="1060124"/>
          </a:xfrm>
        </p:grpSpPr>
        <p:sp>
          <p:nvSpPr>
            <p:cNvPr id="4" name="Freeform 4">
              <a:extLst>
                <a:ext uri="{FF2B5EF4-FFF2-40B4-BE49-F238E27FC236}">
                  <a16:creationId xmlns:a16="http://schemas.microsoft.com/office/drawing/2014/main" id="{4A26E3A6-79F8-79E1-F4F8-99A4621D1383}"/>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5" name="TextBox 5">
              <a:extLst>
                <a:ext uri="{FF2B5EF4-FFF2-40B4-BE49-F238E27FC236}">
                  <a16:creationId xmlns:a16="http://schemas.microsoft.com/office/drawing/2014/main" id="{E34CA59B-6E4E-DC4A-E646-9FC3F3A56F35}"/>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99408A0F-FA45-27E0-6F73-2F391AC925E8}"/>
              </a:ext>
            </a:extLst>
          </p:cNvPr>
          <p:cNvGrpSpPr/>
          <p:nvPr/>
        </p:nvGrpSpPr>
        <p:grpSpPr>
          <a:xfrm>
            <a:off x="10540620" y="2568103"/>
            <a:ext cx="3257369" cy="4739304"/>
            <a:chOff x="0" y="0"/>
            <a:chExt cx="823616" cy="1060124"/>
          </a:xfrm>
        </p:grpSpPr>
        <p:sp>
          <p:nvSpPr>
            <p:cNvPr id="7" name="Freeform 7">
              <a:extLst>
                <a:ext uri="{FF2B5EF4-FFF2-40B4-BE49-F238E27FC236}">
                  <a16:creationId xmlns:a16="http://schemas.microsoft.com/office/drawing/2014/main" id="{E12FE9C4-8497-F59C-5D7F-3D27E517E995}"/>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dirty="0"/>
            </a:p>
          </p:txBody>
        </p:sp>
        <p:sp>
          <p:nvSpPr>
            <p:cNvPr id="8" name="TextBox 8">
              <a:extLst>
                <a:ext uri="{FF2B5EF4-FFF2-40B4-BE49-F238E27FC236}">
                  <a16:creationId xmlns:a16="http://schemas.microsoft.com/office/drawing/2014/main" id="{7D26DDDA-6108-3E9F-1241-1692C732634E}"/>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A7A61D63-88F4-0A6E-A48B-B0BA18695154}"/>
              </a:ext>
            </a:extLst>
          </p:cNvPr>
          <p:cNvGrpSpPr/>
          <p:nvPr/>
        </p:nvGrpSpPr>
        <p:grpSpPr>
          <a:xfrm>
            <a:off x="14121213" y="2622555"/>
            <a:ext cx="3257369" cy="4739305"/>
            <a:chOff x="0" y="0"/>
            <a:chExt cx="823616" cy="1060124"/>
          </a:xfrm>
        </p:grpSpPr>
        <p:sp>
          <p:nvSpPr>
            <p:cNvPr id="10" name="Freeform 10">
              <a:extLst>
                <a:ext uri="{FF2B5EF4-FFF2-40B4-BE49-F238E27FC236}">
                  <a16:creationId xmlns:a16="http://schemas.microsoft.com/office/drawing/2014/main" id="{80D4DA6D-CFBD-1812-ADD5-4FBCA476366B}"/>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11" name="TextBox 11">
              <a:extLst>
                <a:ext uri="{FF2B5EF4-FFF2-40B4-BE49-F238E27FC236}">
                  <a16:creationId xmlns:a16="http://schemas.microsoft.com/office/drawing/2014/main" id="{6AB8899A-7819-3993-3508-EC4F273606A4}"/>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B4860326-F7B9-5CBE-62E7-E30795E80398}"/>
              </a:ext>
            </a:extLst>
          </p:cNvPr>
          <p:cNvGrpSpPr/>
          <p:nvPr/>
        </p:nvGrpSpPr>
        <p:grpSpPr>
          <a:xfrm>
            <a:off x="7939860" y="1940358"/>
            <a:ext cx="1146744" cy="1146744"/>
            <a:chOff x="0" y="0"/>
            <a:chExt cx="812800" cy="812800"/>
          </a:xfrm>
        </p:grpSpPr>
        <p:sp>
          <p:nvSpPr>
            <p:cNvPr id="13" name="Freeform 13">
              <a:extLst>
                <a:ext uri="{FF2B5EF4-FFF2-40B4-BE49-F238E27FC236}">
                  <a16:creationId xmlns:a16="http://schemas.microsoft.com/office/drawing/2014/main" id="{51626C52-D9B3-A936-A80B-396B7C0259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4" name="TextBox 14">
              <a:extLst>
                <a:ext uri="{FF2B5EF4-FFF2-40B4-BE49-F238E27FC236}">
                  <a16:creationId xmlns:a16="http://schemas.microsoft.com/office/drawing/2014/main" id="{3E501EB2-1CCD-21EC-2140-356A1F8514C6}"/>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dirty="0">
                  <a:solidFill>
                    <a:srgbClr val="FFFFFF"/>
                  </a:solidFill>
                  <a:latin typeface="Lilita One"/>
                  <a:ea typeface="Lilita One"/>
                  <a:cs typeface="Lilita One"/>
                  <a:sym typeface="Lilita One"/>
                </a:rPr>
                <a:t>1</a:t>
              </a:r>
            </a:p>
          </p:txBody>
        </p:sp>
      </p:grpSp>
      <p:grpSp>
        <p:nvGrpSpPr>
          <p:cNvPr id="15" name="Group 15">
            <a:extLst>
              <a:ext uri="{FF2B5EF4-FFF2-40B4-BE49-F238E27FC236}">
                <a16:creationId xmlns:a16="http://schemas.microsoft.com/office/drawing/2014/main" id="{A5283176-86B4-872F-3F6B-1BBC5A9A9150}"/>
              </a:ext>
            </a:extLst>
          </p:cNvPr>
          <p:cNvGrpSpPr/>
          <p:nvPr/>
        </p:nvGrpSpPr>
        <p:grpSpPr>
          <a:xfrm>
            <a:off x="11639207" y="2049183"/>
            <a:ext cx="1146744" cy="1146744"/>
            <a:chOff x="0" y="0"/>
            <a:chExt cx="812800" cy="812800"/>
          </a:xfrm>
        </p:grpSpPr>
        <p:sp>
          <p:nvSpPr>
            <p:cNvPr id="16" name="Freeform 16">
              <a:extLst>
                <a:ext uri="{FF2B5EF4-FFF2-40B4-BE49-F238E27FC236}">
                  <a16:creationId xmlns:a16="http://schemas.microsoft.com/office/drawing/2014/main" id="{6A769E58-2E27-5F1F-029B-28066F49E6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pPr algn="ctr"/>
              <a:endParaRPr lang="en-US" dirty="0"/>
            </a:p>
          </p:txBody>
        </p:sp>
        <p:sp>
          <p:nvSpPr>
            <p:cNvPr id="17" name="TextBox 17">
              <a:extLst>
                <a:ext uri="{FF2B5EF4-FFF2-40B4-BE49-F238E27FC236}">
                  <a16:creationId xmlns:a16="http://schemas.microsoft.com/office/drawing/2014/main" id="{ABF9F63D-3430-DA2B-2AFC-C4A8BE721924}"/>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dirty="0">
                  <a:solidFill>
                    <a:srgbClr val="FFFFFF"/>
                  </a:solidFill>
                  <a:latin typeface="Lilita One"/>
                  <a:ea typeface="Lilita One"/>
                  <a:cs typeface="Lilita One"/>
                  <a:sym typeface="Lilita One"/>
                </a:rPr>
                <a:t>2</a:t>
              </a:r>
            </a:p>
          </p:txBody>
        </p:sp>
      </p:grpSp>
      <p:grpSp>
        <p:nvGrpSpPr>
          <p:cNvPr id="18" name="Group 18">
            <a:extLst>
              <a:ext uri="{FF2B5EF4-FFF2-40B4-BE49-F238E27FC236}">
                <a16:creationId xmlns:a16="http://schemas.microsoft.com/office/drawing/2014/main" id="{6923F047-FD99-996B-27C1-76EC9765679B}"/>
              </a:ext>
            </a:extLst>
          </p:cNvPr>
          <p:cNvGrpSpPr/>
          <p:nvPr/>
        </p:nvGrpSpPr>
        <p:grpSpPr>
          <a:xfrm>
            <a:off x="15070679" y="2050974"/>
            <a:ext cx="1146744" cy="1146744"/>
            <a:chOff x="0" y="0"/>
            <a:chExt cx="812800" cy="812800"/>
          </a:xfrm>
        </p:grpSpPr>
        <p:sp>
          <p:nvSpPr>
            <p:cNvPr id="19" name="Freeform 19">
              <a:extLst>
                <a:ext uri="{FF2B5EF4-FFF2-40B4-BE49-F238E27FC236}">
                  <a16:creationId xmlns:a16="http://schemas.microsoft.com/office/drawing/2014/main" id="{2217E826-2848-9816-4F73-6CA043ED4F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0" name="TextBox 20">
              <a:extLst>
                <a:ext uri="{FF2B5EF4-FFF2-40B4-BE49-F238E27FC236}">
                  <a16:creationId xmlns:a16="http://schemas.microsoft.com/office/drawing/2014/main" id="{42E8C200-BDCE-CAE5-B3EE-1753D209E00E}"/>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dirty="0">
                  <a:solidFill>
                    <a:srgbClr val="FFFFFF"/>
                  </a:solidFill>
                  <a:latin typeface="Lilita One"/>
                  <a:ea typeface="Lilita One"/>
                  <a:cs typeface="Lilita One"/>
                  <a:sym typeface="Lilita One"/>
                </a:rPr>
                <a:t>3</a:t>
              </a:r>
            </a:p>
          </p:txBody>
        </p:sp>
      </p:grpSp>
      <p:sp>
        <p:nvSpPr>
          <p:cNvPr id="22" name="TextBox 22">
            <a:extLst>
              <a:ext uri="{FF2B5EF4-FFF2-40B4-BE49-F238E27FC236}">
                <a16:creationId xmlns:a16="http://schemas.microsoft.com/office/drawing/2014/main" id="{7933D3C3-0045-E1BB-37A8-88AE92BD4BA7}"/>
              </a:ext>
            </a:extLst>
          </p:cNvPr>
          <p:cNvSpPr txBox="1"/>
          <p:nvPr/>
        </p:nvSpPr>
        <p:spPr>
          <a:xfrm>
            <a:off x="7172585" y="653800"/>
            <a:ext cx="5324216"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12.4.3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(Caching)</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3">
            <a:extLst>
              <a:ext uri="{FF2B5EF4-FFF2-40B4-BE49-F238E27FC236}">
                <a16:creationId xmlns:a16="http://schemas.microsoft.com/office/drawing/2014/main" id="{42BFED63-1613-2D0B-0C59-8228375539FE}"/>
              </a:ext>
            </a:extLst>
          </p:cNvPr>
          <p:cNvSpPr txBox="1"/>
          <p:nvPr/>
        </p:nvSpPr>
        <p:spPr>
          <a:xfrm>
            <a:off x="7019865" y="2979594"/>
            <a:ext cx="3229279" cy="2318583"/>
          </a:xfrm>
          <a:prstGeom prst="rect">
            <a:avLst/>
          </a:prstGeom>
        </p:spPr>
        <p:txBody>
          <a:bodyPr wrap="square" lIns="0" tIns="0" rIns="0" bIns="0" rtlCol="0" anchor="t">
            <a:spAutoFit/>
          </a:bodyPr>
          <a:lstStyle/>
          <a:p>
            <a:pPr>
              <a:buNone/>
            </a:pPr>
            <a:endParaRPr lang="en-US" sz="2400" dirty="0">
              <a:effectLst/>
              <a:latin typeface="Times New Roman" panose="02020603050405020304" pitchFamily="18"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(cache)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24" name="TextBox 24">
            <a:extLst>
              <a:ext uri="{FF2B5EF4-FFF2-40B4-BE49-F238E27FC236}">
                <a16:creationId xmlns:a16="http://schemas.microsoft.com/office/drawing/2014/main" id="{C3B56D64-C5C6-DC72-6C86-5FC8637631CB}"/>
              </a:ext>
            </a:extLst>
          </p:cNvPr>
          <p:cNvSpPr txBox="1"/>
          <p:nvPr/>
        </p:nvSpPr>
        <p:spPr>
          <a:xfrm>
            <a:off x="10570459" y="3300611"/>
            <a:ext cx="2933065" cy="3632533"/>
          </a:xfrm>
          <a:prstGeom prst="rect">
            <a:avLst/>
          </a:prstGeom>
        </p:spPr>
        <p:txBody>
          <a:bodyPr wrap="square" lIns="0" tIns="0" rIns="0" bIns="0" rtlCol="0" anchor="t">
            <a:spAutoFit/>
          </a:bodyPr>
          <a:lstStyle/>
          <a:p>
            <a:pPr marL="800100" marR="0" lvl="1" indent="-342900">
              <a:lnSpc>
                <a:spcPct val="107000"/>
              </a:lnSpc>
              <a:spcAft>
                <a:spcPts val="800"/>
              </a:spcAft>
              <a:buSzPts val="1000"/>
              <a:buFont typeface="Arial" panose="020B0604020202020204" pitchFamily="34" charset="0"/>
              <a:buChar char="•"/>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Buffering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Caching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grpSp>
        <p:nvGrpSpPr>
          <p:cNvPr id="25" name="Group 25">
            <a:extLst>
              <a:ext uri="{FF2B5EF4-FFF2-40B4-BE49-F238E27FC236}">
                <a16:creationId xmlns:a16="http://schemas.microsoft.com/office/drawing/2014/main" id="{3E3E8A58-9F91-98EC-726B-4CCE0F672CBA}"/>
              </a:ext>
            </a:extLst>
          </p:cNvPr>
          <p:cNvGrpSpPr/>
          <p:nvPr/>
        </p:nvGrpSpPr>
        <p:grpSpPr>
          <a:xfrm>
            <a:off x="2932177" y="-2255769"/>
            <a:ext cx="3284469" cy="3284469"/>
            <a:chOff x="0" y="0"/>
            <a:chExt cx="812800" cy="812800"/>
          </a:xfrm>
        </p:grpSpPr>
        <p:sp>
          <p:nvSpPr>
            <p:cNvPr id="26" name="Freeform 26">
              <a:extLst>
                <a:ext uri="{FF2B5EF4-FFF2-40B4-BE49-F238E27FC236}">
                  <a16:creationId xmlns:a16="http://schemas.microsoft.com/office/drawing/2014/main" id="{0B405DC8-72BB-39FB-DDED-6DFFD700DC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7" name="TextBox 27">
              <a:extLst>
                <a:ext uri="{FF2B5EF4-FFF2-40B4-BE49-F238E27FC236}">
                  <a16:creationId xmlns:a16="http://schemas.microsoft.com/office/drawing/2014/main" id="{792CE536-0386-8C02-3609-A46CCD7CEC2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a:extLst>
              <a:ext uri="{FF2B5EF4-FFF2-40B4-BE49-F238E27FC236}">
                <a16:creationId xmlns:a16="http://schemas.microsoft.com/office/drawing/2014/main" id="{90431CF5-9BCC-9968-32F8-F50D7BA1303D}"/>
              </a:ext>
            </a:extLst>
          </p:cNvPr>
          <p:cNvGrpSpPr/>
          <p:nvPr/>
        </p:nvGrpSpPr>
        <p:grpSpPr>
          <a:xfrm>
            <a:off x="17259300" y="1593856"/>
            <a:ext cx="1647720" cy="1647720"/>
            <a:chOff x="0" y="0"/>
            <a:chExt cx="812800" cy="812800"/>
          </a:xfrm>
        </p:grpSpPr>
        <p:sp>
          <p:nvSpPr>
            <p:cNvPr id="29" name="Freeform 29">
              <a:extLst>
                <a:ext uri="{FF2B5EF4-FFF2-40B4-BE49-F238E27FC236}">
                  <a16:creationId xmlns:a16="http://schemas.microsoft.com/office/drawing/2014/main" id="{03C14290-26F4-5B23-EC89-F2BE87AD04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0" name="TextBox 30">
              <a:extLst>
                <a:ext uri="{FF2B5EF4-FFF2-40B4-BE49-F238E27FC236}">
                  <a16:creationId xmlns:a16="http://schemas.microsoft.com/office/drawing/2014/main" id="{AD556D11-4A6E-B98E-7F14-39BB80B5464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Freeform 31">
            <a:extLst>
              <a:ext uri="{FF2B5EF4-FFF2-40B4-BE49-F238E27FC236}">
                <a16:creationId xmlns:a16="http://schemas.microsoft.com/office/drawing/2014/main" id="{508549BD-581F-BB79-F313-26F119C3BDFB}"/>
              </a:ext>
            </a:extLst>
          </p:cNvPr>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a:extLst>
              <a:ext uri="{FF2B5EF4-FFF2-40B4-BE49-F238E27FC236}">
                <a16:creationId xmlns:a16="http://schemas.microsoft.com/office/drawing/2014/main" id="{E34DE714-9F9F-D262-DA32-7C4F2F68AF85}"/>
              </a:ext>
            </a:extLst>
          </p:cNvPr>
          <p:cNvSpPr txBox="1"/>
          <p:nvPr/>
        </p:nvSpPr>
        <p:spPr>
          <a:xfrm>
            <a:off x="14194451" y="3058744"/>
            <a:ext cx="3064849" cy="2918941"/>
          </a:xfrm>
          <a:prstGeom prst="rect">
            <a:avLst/>
          </a:prstGeom>
        </p:spPr>
        <p:txBody>
          <a:bodyPr wrap="square" lIns="0" tIns="0" rIns="0" bIns="0" rtlCol="0" anchor="t">
            <a:spAutoFit/>
          </a:bodyPr>
          <a:lstStyle/>
          <a:p>
            <a:pPr>
              <a:buNone/>
            </a:pPr>
            <a:endParaRPr lang="en-US" sz="2400" dirty="0">
              <a:effectLst/>
              <a:latin typeface="Times New Roman" panose="02020603050405020304" pitchFamily="18"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xa</a:t>
            </a:r>
          </a:p>
        </p:txBody>
      </p:sp>
      <p:pic>
        <p:nvPicPr>
          <p:cNvPr id="36" name="Picture 35">
            <a:extLst>
              <a:ext uri="{FF2B5EF4-FFF2-40B4-BE49-F238E27FC236}">
                <a16:creationId xmlns:a16="http://schemas.microsoft.com/office/drawing/2014/main" id="{AA3716FD-2966-4EED-9D23-D31D55303C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663" y="2630838"/>
            <a:ext cx="6275729" cy="3932393"/>
          </a:xfrm>
          <a:prstGeom prst="rect">
            <a:avLst/>
          </a:prstGeom>
          <a:noFill/>
          <a:ln>
            <a:noFill/>
          </a:ln>
        </p:spPr>
      </p:pic>
    </p:spTree>
    <p:extLst>
      <p:ext uri="{BB962C8B-B14F-4D97-AF65-F5344CB8AC3E}">
        <p14:creationId xmlns:p14="http://schemas.microsoft.com/office/powerpoint/2010/main" val="200048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D6032-82F4-3E2B-757D-B06808D999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525BC6-758C-4333-B5AE-19E262029E0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25A960A-903D-F8DE-146A-AC581C8DB302}"/>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94943EF-31B0-94C4-056D-5905ADE67C5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2C9A1C3E-147A-4FDB-D15F-278966F6C42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10F44F6-D0CF-482A-6A1C-A1A12FD39FF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D641863C-9350-E71E-FC92-64C2B2D0D9D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0CADADD-4C8E-F3DE-7FC3-1C1FA66CC495}"/>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93CFF407-417D-E65B-68EF-0B911FDE6FD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199BD0B-EDD6-7C7D-DBF8-7F6A18687B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2E304D5-85D3-404E-BB3E-B223AB8D793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5EC50900-6B63-8061-E194-2A5167B494D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AAFC2513-F9C0-97F7-3A79-A0C1FD6E23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73C6B09A-695D-E6A9-02B3-673BA5DD86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81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D5A7B-F478-2541-8029-2E998BD520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5313F6-D21A-834D-6F79-3C022776FE24}"/>
              </a:ext>
            </a:extLst>
          </p:cNvPr>
          <p:cNvSpPr/>
          <p:nvPr/>
        </p:nvSpPr>
        <p:spPr>
          <a:xfrm rot="-3485336">
            <a:off x="-1923273" y="269251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D5A9734-B9E0-FE63-A186-3AAE57EEFD14}"/>
              </a:ext>
            </a:extLst>
          </p:cNvPr>
          <p:cNvSpPr/>
          <p:nvPr/>
        </p:nvSpPr>
        <p:spPr>
          <a:xfrm rot="4515064">
            <a:off x="15160736" y="864362"/>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4D60A0E-4CB5-19B3-828D-ED2E6BF34D9F}"/>
              </a:ext>
            </a:extLst>
          </p:cNvPr>
          <p:cNvGrpSpPr/>
          <p:nvPr/>
        </p:nvGrpSpPr>
        <p:grpSpPr>
          <a:xfrm>
            <a:off x="1934147" y="1124606"/>
            <a:ext cx="14774411" cy="9069335"/>
            <a:chOff x="0" y="0"/>
            <a:chExt cx="3999181" cy="1647666"/>
          </a:xfrm>
        </p:grpSpPr>
        <p:sp>
          <p:nvSpPr>
            <p:cNvPr id="5" name="Freeform 5">
              <a:extLst>
                <a:ext uri="{FF2B5EF4-FFF2-40B4-BE49-F238E27FC236}">
                  <a16:creationId xmlns:a16="http://schemas.microsoft.com/office/drawing/2014/main" id="{07A7D064-760A-1835-E31D-E47099755638}"/>
                </a:ext>
              </a:extLst>
            </p:cNvPr>
            <p:cNvSpPr/>
            <p:nvPr/>
          </p:nvSpPr>
          <p:spPr>
            <a:xfrm>
              <a:off x="0" y="0"/>
              <a:ext cx="3999181" cy="1647666"/>
            </a:xfrm>
            <a:custGeom>
              <a:avLst/>
              <a:gdLst/>
              <a:ahLst/>
              <a:cxnLst/>
              <a:rect l="l" t="t" r="r" b="b"/>
              <a:pathLst>
                <a:path w="3638192" h="1611411">
                  <a:moveTo>
                    <a:pt x="53805" y="0"/>
                  </a:moveTo>
                  <a:lnTo>
                    <a:pt x="3584387" y="0"/>
                  </a:lnTo>
                  <a:cubicBezTo>
                    <a:pt x="3598657" y="0"/>
                    <a:pt x="3612343" y="5669"/>
                    <a:pt x="3622433" y="15759"/>
                  </a:cubicBezTo>
                  <a:cubicBezTo>
                    <a:pt x="3632524" y="25849"/>
                    <a:pt x="3638192" y="39535"/>
                    <a:pt x="3638192" y="53805"/>
                  </a:cubicBezTo>
                  <a:lnTo>
                    <a:pt x="3638192" y="1557606"/>
                  </a:lnTo>
                  <a:cubicBezTo>
                    <a:pt x="3638192" y="1571876"/>
                    <a:pt x="3632524" y="1585562"/>
                    <a:pt x="3622433" y="1595652"/>
                  </a:cubicBezTo>
                  <a:cubicBezTo>
                    <a:pt x="3612343" y="1605742"/>
                    <a:pt x="3598657" y="1611411"/>
                    <a:pt x="3584387" y="1611411"/>
                  </a:cubicBezTo>
                  <a:lnTo>
                    <a:pt x="53805" y="1611411"/>
                  </a:lnTo>
                  <a:cubicBezTo>
                    <a:pt x="39535" y="1611411"/>
                    <a:pt x="25849" y="1605742"/>
                    <a:pt x="15759" y="1595652"/>
                  </a:cubicBezTo>
                  <a:cubicBezTo>
                    <a:pt x="5669" y="1585562"/>
                    <a:pt x="0" y="1571876"/>
                    <a:pt x="0" y="1557606"/>
                  </a:cubicBezTo>
                  <a:lnTo>
                    <a:pt x="0" y="53805"/>
                  </a:lnTo>
                  <a:cubicBezTo>
                    <a:pt x="0" y="39535"/>
                    <a:pt x="5669" y="25849"/>
                    <a:pt x="15759" y="15759"/>
                  </a:cubicBezTo>
                  <a:cubicBezTo>
                    <a:pt x="25849" y="5669"/>
                    <a:pt x="39535" y="0"/>
                    <a:pt x="53805" y="0"/>
                  </a:cubicBezTo>
                  <a:close/>
                </a:path>
              </a:pathLst>
            </a:custGeom>
            <a:solidFill>
              <a:srgbClr val="F4E8DE"/>
            </a:solidFill>
          </p:spPr>
          <p:txBody>
            <a:bodyPr/>
            <a:lstStyle/>
            <a:p>
              <a:endParaRPr lang="en-US"/>
            </a:p>
          </p:txBody>
        </p:sp>
        <p:sp>
          <p:nvSpPr>
            <p:cNvPr id="6" name="TextBox 6">
              <a:extLst>
                <a:ext uri="{FF2B5EF4-FFF2-40B4-BE49-F238E27FC236}">
                  <a16:creationId xmlns:a16="http://schemas.microsoft.com/office/drawing/2014/main" id="{6B312E0F-0409-3B51-5745-803927E956E8}"/>
                </a:ext>
              </a:extLst>
            </p:cNvPr>
            <p:cNvSpPr txBox="1"/>
            <p:nvPr/>
          </p:nvSpPr>
          <p:spPr>
            <a:xfrm>
              <a:off x="0" y="47625"/>
              <a:ext cx="3638192" cy="1563786"/>
            </a:xfrm>
            <a:prstGeom prst="rect">
              <a:avLst/>
            </a:prstGeom>
          </p:spPr>
          <p:txBody>
            <a:bodyPr lIns="50800" tIns="50800" rIns="50800" bIns="50800" rtlCol="0" anchor="ctr"/>
            <a:lstStyle/>
            <a:p>
              <a:pPr algn="ctr">
                <a:lnSpc>
                  <a:spcPts val="2799"/>
                </a:lnSpc>
              </a:pPr>
              <a:endParaRPr/>
            </a:p>
          </p:txBody>
        </p:sp>
      </p:grpSp>
      <p:sp>
        <p:nvSpPr>
          <p:cNvPr id="25" name="TextBox 25">
            <a:extLst>
              <a:ext uri="{FF2B5EF4-FFF2-40B4-BE49-F238E27FC236}">
                <a16:creationId xmlns:a16="http://schemas.microsoft.com/office/drawing/2014/main" id="{415F58FE-453C-70FD-FA25-181FA982BC47}"/>
              </a:ext>
            </a:extLst>
          </p:cNvPr>
          <p:cNvSpPr txBox="1"/>
          <p:nvPr/>
        </p:nvSpPr>
        <p:spPr>
          <a:xfrm>
            <a:off x="1981200" y="93058"/>
            <a:ext cx="11125200"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12.4.4 Spooling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2">
            <a:extLst>
              <a:ext uri="{FF2B5EF4-FFF2-40B4-BE49-F238E27FC236}">
                <a16:creationId xmlns:a16="http://schemas.microsoft.com/office/drawing/2014/main" id="{28B378A4-03E9-162E-4E0A-60DE425EEB72}"/>
              </a:ext>
            </a:extLst>
          </p:cNvPr>
          <p:cNvGrpSpPr/>
          <p:nvPr/>
        </p:nvGrpSpPr>
        <p:grpSpPr>
          <a:xfrm>
            <a:off x="16795517" y="2551406"/>
            <a:ext cx="927565" cy="927565"/>
            <a:chOff x="0" y="0"/>
            <a:chExt cx="812800" cy="812800"/>
          </a:xfrm>
        </p:grpSpPr>
        <p:sp>
          <p:nvSpPr>
            <p:cNvPr id="33" name="Freeform 33">
              <a:extLst>
                <a:ext uri="{FF2B5EF4-FFF2-40B4-BE49-F238E27FC236}">
                  <a16:creationId xmlns:a16="http://schemas.microsoft.com/office/drawing/2014/main" id="{18193876-A976-7DBD-38A4-61B1C3E53F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4" name="TextBox 34">
              <a:extLst>
                <a:ext uri="{FF2B5EF4-FFF2-40B4-BE49-F238E27FC236}">
                  <a16:creationId xmlns:a16="http://schemas.microsoft.com/office/drawing/2014/main" id="{E6E8497D-E9DC-36E5-34E9-EC0A062CEAD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a:extLst>
              <a:ext uri="{FF2B5EF4-FFF2-40B4-BE49-F238E27FC236}">
                <a16:creationId xmlns:a16="http://schemas.microsoft.com/office/drawing/2014/main" id="{AD1874CE-DDCD-199B-CA41-4CCD8A24A846}"/>
              </a:ext>
            </a:extLst>
          </p:cNvPr>
          <p:cNvGrpSpPr/>
          <p:nvPr/>
        </p:nvGrpSpPr>
        <p:grpSpPr>
          <a:xfrm>
            <a:off x="564917" y="6038631"/>
            <a:ext cx="927565" cy="927565"/>
            <a:chOff x="0" y="0"/>
            <a:chExt cx="812800" cy="812800"/>
          </a:xfrm>
        </p:grpSpPr>
        <p:sp>
          <p:nvSpPr>
            <p:cNvPr id="36" name="Freeform 36">
              <a:extLst>
                <a:ext uri="{FF2B5EF4-FFF2-40B4-BE49-F238E27FC236}">
                  <a16:creationId xmlns:a16="http://schemas.microsoft.com/office/drawing/2014/main" id="{8DEF0526-1527-209F-73D1-102B4F72293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7" name="TextBox 37">
              <a:extLst>
                <a:ext uri="{FF2B5EF4-FFF2-40B4-BE49-F238E27FC236}">
                  <a16:creationId xmlns:a16="http://schemas.microsoft.com/office/drawing/2014/main" id="{DEC337A0-A5A1-9CFE-76A4-D885932933E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7">
            <a:extLst>
              <a:ext uri="{FF2B5EF4-FFF2-40B4-BE49-F238E27FC236}">
                <a16:creationId xmlns:a16="http://schemas.microsoft.com/office/drawing/2014/main" id="{5FB4E07A-8710-0C14-4B7E-F9CD8B7BE39D}"/>
              </a:ext>
            </a:extLst>
          </p:cNvPr>
          <p:cNvSpPr txBox="1"/>
          <p:nvPr/>
        </p:nvSpPr>
        <p:spPr>
          <a:xfrm>
            <a:off x="1914779" y="1308760"/>
            <a:ext cx="11919709" cy="4340419"/>
          </a:xfrm>
          <a:prstGeom prst="rect">
            <a:avLst/>
          </a:prstGeom>
          <a:noFill/>
        </p:spPr>
        <p:txBody>
          <a:bodyPr wrap="square">
            <a:spAutoFit/>
          </a:bodyPr>
          <a:lstStyle/>
          <a:p>
            <a:pPr marL="0" marR="0" indent="22860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Spooling (Simultaneous Peripheral Operation On-Line)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Spooling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a:t>
            </a: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Font typeface="+mj-lt"/>
              <a:buAutoNum type="arabicPeriod"/>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spool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rảnh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spool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daemon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chịu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nhiệm</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1">
              <a:lnSpc>
                <a:spcPct val="107000"/>
              </a:lnSpc>
              <a:spcAft>
                <a:spcPts val="800"/>
              </a:spcAft>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R="0" lvl="1">
              <a:lnSpc>
                <a:spcPct val="107000"/>
              </a:lnSpc>
              <a:spcAft>
                <a:spcPts val="800"/>
              </a:spcAft>
              <a:tabLst>
                <a:tab pos="914400" algn="l"/>
              </a:tabLs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hủy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dừng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p:txBody>
      </p:sp>
      <p:pic>
        <p:nvPicPr>
          <p:cNvPr id="9" name="Picture 8">
            <a:extLst>
              <a:ext uri="{FF2B5EF4-FFF2-40B4-BE49-F238E27FC236}">
                <a16:creationId xmlns:a16="http://schemas.microsoft.com/office/drawing/2014/main" id="{4E23615F-6677-4FD9-89CE-0841C619A3CF}"/>
              </a:ext>
            </a:extLst>
          </p:cNvPr>
          <p:cNvPicPr>
            <a:picLocks noChangeAspect="1"/>
          </p:cNvPicPr>
          <p:nvPr/>
        </p:nvPicPr>
        <p:blipFill>
          <a:blip r:embed="rId4"/>
          <a:stretch>
            <a:fillRect/>
          </a:stretch>
        </p:blipFill>
        <p:spPr>
          <a:xfrm>
            <a:off x="12405311" y="2501236"/>
            <a:ext cx="4120718" cy="4046090"/>
          </a:xfrm>
          <a:prstGeom prst="rect">
            <a:avLst/>
          </a:prstGeom>
        </p:spPr>
      </p:pic>
      <p:sp>
        <p:nvSpPr>
          <p:cNvPr id="11" name="TextBox 10">
            <a:extLst>
              <a:ext uri="{FF2B5EF4-FFF2-40B4-BE49-F238E27FC236}">
                <a16:creationId xmlns:a16="http://schemas.microsoft.com/office/drawing/2014/main" id="{0C40BC26-6610-D3D3-7B7A-065B87BAC1E4}"/>
              </a:ext>
            </a:extLst>
          </p:cNvPr>
          <p:cNvSpPr txBox="1"/>
          <p:nvPr/>
        </p:nvSpPr>
        <p:spPr>
          <a:xfrm>
            <a:off x="1830624" y="5569592"/>
            <a:ext cx="13702530" cy="4443011"/>
          </a:xfrm>
          <a:prstGeom prst="rect">
            <a:avLst/>
          </a:prstGeom>
          <a:noFill/>
        </p:spPr>
        <p:txBody>
          <a:bodyPr wrap="square">
            <a:spAutoFit/>
          </a:bodyPr>
          <a:lstStyle/>
          <a:p>
            <a:pPr marL="0" marR="0" indent="22860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(Device Reservation)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Hai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Font typeface="+mj-lt"/>
              <a:buAutoNum type="arabicPeriod"/>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Spooling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hủy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Windows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OpenFile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Trách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deadlock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18082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F8037-079D-4717-7065-C004EA30244F}"/>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EECE0A9A-1896-49ED-E238-3D397E8C30AE}"/>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FE23A2B5-EB7B-0334-7F09-DB0ADA3031EB}"/>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F85BD6AD-7FC4-C852-4D54-6ECBA9D42AF4}"/>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3">
            <a:extLst>
              <a:ext uri="{FF2B5EF4-FFF2-40B4-BE49-F238E27FC236}">
                <a16:creationId xmlns:a16="http://schemas.microsoft.com/office/drawing/2014/main" id="{BC8EBD9C-5AB7-B40C-4A66-2A6B2927B873}"/>
              </a:ext>
            </a:extLst>
          </p:cNvPr>
          <p:cNvSpPr txBox="1"/>
          <p:nvPr/>
        </p:nvSpPr>
        <p:spPr>
          <a:xfrm>
            <a:off x="3221143" y="3678707"/>
            <a:ext cx="9047057" cy="2011370"/>
          </a:xfrm>
          <a:prstGeom prst="rect">
            <a:avLst/>
          </a:prstGeom>
        </p:spPr>
        <p:txBody>
          <a:bodyPr lIns="50800" tIns="50800" rIns="50800" bIns="50800" rtlCol="0" anchor="ctr"/>
          <a:lstStyle/>
          <a:p>
            <a:pPr algn="ctr">
              <a:lnSpc>
                <a:spcPts val="4200"/>
              </a:lnSpc>
              <a:spcBef>
                <a:spcPct val="0"/>
              </a:spcBef>
            </a:pPr>
            <a:endParaRPr dirty="0"/>
          </a:p>
        </p:txBody>
      </p:sp>
      <p:sp>
        <p:nvSpPr>
          <p:cNvPr id="5" name="TextBox 4">
            <a:extLst>
              <a:ext uri="{FF2B5EF4-FFF2-40B4-BE49-F238E27FC236}">
                <a16:creationId xmlns:a16="http://schemas.microsoft.com/office/drawing/2014/main" id="{4EC2451E-EAA1-00E9-4978-25764B281E83}"/>
              </a:ext>
            </a:extLst>
          </p:cNvPr>
          <p:cNvSpPr txBox="1"/>
          <p:nvPr/>
        </p:nvSpPr>
        <p:spPr>
          <a:xfrm>
            <a:off x="762000" y="187852"/>
            <a:ext cx="5469449" cy="1090427"/>
          </a:xfrm>
          <a:prstGeom prst="rect">
            <a:avLst/>
          </a:prstGeom>
          <a:noFill/>
        </p:spPr>
        <p:txBody>
          <a:bodyPr wrap="square">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12.4.5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Lý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D460B8C-1629-A547-372B-91CD484C3494}"/>
              </a:ext>
            </a:extLst>
          </p:cNvPr>
          <p:cNvSpPr txBox="1"/>
          <p:nvPr/>
        </p:nvSpPr>
        <p:spPr>
          <a:xfrm>
            <a:off x="533400" y="1293543"/>
            <a:ext cx="13893280" cy="1954189"/>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vĩnh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viễn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vĩnh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viễn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Hỏng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12" name="Picture 11">
            <a:extLst>
              <a:ext uri="{FF2B5EF4-FFF2-40B4-BE49-F238E27FC236}">
                <a16:creationId xmlns:a16="http://schemas.microsoft.com/office/drawing/2014/main" id="{F60A8548-88D1-0E7E-7355-24EAF47DAC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V="1">
            <a:off x="13106400" y="2324100"/>
            <a:ext cx="4195673" cy="4195673"/>
          </a:xfrm>
          <a:prstGeom prst="rect">
            <a:avLst/>
          </a:prstGeom>
          <a:noFill/>
          <a:ln>
            <a:noFill/>
          </a:ln>
        </p:spPr>
      </p:pic>
      <p:sp>
        <p:nvSpPr>
          <p:cNvPr id="14" name="TextBox 13">
            <a:extLst>
              <a:ext uri="{FF2B5EF4-FFF2-40B4-BE49-F238E27FC236}">
                <a16:creationId xmlns:a16="http://schemas.microsoft.com/office/drawing/2014/main" id="{4C607567-75E1-1F95-ED29-1912C8AB4B8E}"/>
              </a:ext>
            </a:extLst>
          </p:cNvPr>
          <p:cNvSpPr txBox="1"/>
          <p:nvPr/>
        </p:nvSpPr>
        <p:spPr>
          <a:xfrm>
            <a:off x="762000" y="3459726"/>
            <a:ext cx="13893280" cy="543854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Lý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UNIX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errno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100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3. Báo Cáo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SCSI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Sense key: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Additional sense code: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Additional sense-code qualifier: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hỏng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4. Nhật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SCSI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SCSI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50864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88B4A-88F9-688D-4888-8B7FCAE63B20}"/>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16ED02D0-FD93-4BB1-E1EA-FFD3408CD35B}"/>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B20BFE3-671C-DA7E-DD75-DF93278CCC67}"/>
              </a:ext>
            </a:extLst>
          </p:cNvPr>
          <p:cNvSpPr txBox="1"/>
          <p:nvPr/>
        </p:nvSpPr>
        <p:spPr>
          <a:xfrm>
            <a:off x="2826213" y="316698"/>
            <a:ext cx="6032823" cy="491417"/>
          </a:xfrm>
          <a:prstGeom prst="rect">
            <a:avLst/>
          </a:prstGeom>
        </p:spPr>
        <p:txBody>
          <a:bodyPr wrap="square" lIns="0" tIns="0" rIns="0" bIns="0" rtlCol="0" anchor="t">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12.4.6 Bảo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07B6876A-2D4F-77D5-BCDC-C4DE29433C2A}"/>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B6DC5B92-647E-F7F0-DAE6-D181088E503C}"/>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3D2380EC-EB98-9501-F05B-EDCF7B7A3EAA}"/>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grpSp>
        <p:nvGrpSpPr>
          <p:cNvPr id="20" name="Group 11">
            <a:extLst>
              <a:ext uri="{FF2B5EF4-FFF2-40B4-BE49-F238E27FC236}">
                <a16:creationId xmlns:a16="http://schemas.microsoft.com/office/drawing/2014/main" id="{BE204A63-BC29-F73F-AEF0-C1A7C5436779}"/>
              </a:ext>
            </a:extLst>
          </p:cNvPr>
          <p:cNvGrpSpPr/>
          <p:nvPr/>
        </p:nvGrpSpPr>
        <p:grpSpPr>
          <a:xfrm>
            <a:off x="8775262" y="4962543"/>
            <a:ext cx="4863776" cy="4477556"/>
            <a:chOff x="0" y="0"/>
            <a:chExt cx="1197267" cy="889112"/>
          </a:xfrm>
        </p:grpSpPr>
        <p:sp>
          <p:nvSpPr>
            <p:cNvPr id="21" name="Freeform 12">
              <a:extLst>
                <a:ext uri="{FF2B5EF4-FFF2-40B4-BE49-F238E27FC236}">
                  <a16:creationId xmlns:a16="http://schemas.microsoft.com/office/drawing/2014/main" id="{28C0C61D-D1A5-2042-3194-AA1930D30FA1}"/>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8E10FD7E-E6E7-B81F-0FA7-2CE4DDFEADE1}"/>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23" name="TextBox 22">
            <a:extLst>
              <a:ext uri="{FF2B5EF4-FFF2-40B4-BE49-F238E27FC236}">
                <a16:creationId xmlns:a16="http://schemas.microsoft.com/office/drawing/2014/main" id="{50718098-040E-C782-6EEC-A2D325FFEFEA}"/>
              </a:ext>
            </a:extLst>
          </p:cNvPr>
          <p:cNvSpPr txBox="1"/>
          <p:nvPr/>
        </p:nvSpPr>
        <p:spPr>
          <a:xfrm>
            <a:off x="8784375" y="5364344"/>
            <a:ext cx="4558977" cy="2934521"/>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Tiến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vô</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9" name="Oval 8">
            <a:extLst>
              <a:ext uri="{FF2B5EF4-FFF2-40B4-BE49-F238E27FC236}">
                <a16:creationId xmlns:a16="http://schemas.microsoft.com/office/drawing/2014/main" id="{F81E3FBE-8215-0C6D-5EA9-B48C58B73CAF}"/>
              </a:ext>
            </a:extLst>
          </p:cNvPr>
          <p:cNvSpPr/>
          <p:nvPr/>
        </p:nvSpPr>
        <p:spPr>
          <a:xfrm>
            <a:off x="9483995" y="3765694"/>
            <a:ext cx="3159735" cy="15406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Liên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Bảo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1" name="Group 11">
            <a:extLst>
              <a:ext uri="{FF2B5EF4-FFF2-40B4-BE49-F238E27FC236}">
                <a16:creationId xmlns:a16="http://schemas.microsoft.com/office/drawing/2014/main" id="{50094367-4DF0-3483-9287-0BE90598A797}"/>
              </a:ext>
            </a:extLst>
          </p:cNvPr>
          <p:cNvGrpSpPr/>
          <p:nvPr/>
        </p:nvGrpSpPr>
        <p:grpSpPr>
          <a:xfrm>
            <a:off x="3033108" y="5013834"/>
            <a:ext cx="5044091" cy="4426265"/>
            <a:chOff x="0" y="0"/>
            <a:chExt cx="1197267" cy="889112"/>
          </a:xfrm>
        </p:grpSpPr>
        <p:sp>
          <p:nvSpPr>
            <p:cNvPr id="12" name="Freeform 12">
              <a:extLst>
                <a:ext uri="{FF2B5EF4-FFF2-40B4-BE49-F238E27FC236}">
                  <a16:creationId xmlns:a16="http://schemas.microsoft.com/office/drawing/2014/main" id="{EB14EA66-8A92-D5B5-3EC6-05B2C9399C93}"/>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75BB2289-146A-D955-5AE9-781EEED3128C}"/>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16" name="Oval 15">
            <a:extLst>
              <a:ext uri="{FF2B5EF4-FFF2-40B4-BE49-F238E27FC236}">
                <a16:creationId xmlns:a16="http://schemas.microsoft.com/office/drawing/2014/main" id="{6BA69FCC-2054-0CFE-2AC0-58825AF36659}"/>
              </a:ext>
            </a:extLst>
          </p:cNvPr>
          <p:cNvSpPr/>
          <p:nvPr/>
        </p:nvSpPr>
        <p:spPr>
          <a:xfrm>
            <a:off x="3831558" y="3747051"/>
            <a:ext cx="3220792" cy="16468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Ngăn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Pháp</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38E60AEC-CD6C-DF38-6C78-0D670B212D48}"/>
              </a:ext>
            </a:extLst>
          </p:cNvPr>
          <p:cNvSpPr txBox="1"/>
          <p:nvPr/>
        </p:nvSpPr>
        <p:spPr>
          <a:xfrm>
            <a:off x="3133495" y="5246569"/>
            <a:ext cx="4576224" cy="3827458"/>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0005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0005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qua system call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0005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chạy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giám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(monitor mode)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soát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0" name="Picture 29">
            <a:extLst>
              <a:ext uri="{FF2B5EF4-FFF2-40B4-BE49-F238E27FC236}">
                <a16:creationId xmlns:a16="http://schemas.microsoft.com/office/drawing/2014/main" id="{7A8B67FD-B4E8-1766-E161-30C6592FCC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02541" y="808115"/>
            <a:ext cx="5278915" cy="2959833"/>
          </a:xfrm>
          <a:prstGeom prst="rect">
            <a:avLst/>
          </a:prstGeom>
          <a:noFill/>
          <a:ln>
            <a:noFill/>
          </a:ln>
        </p:spPr>
      </p:pic>
    </p:spTree>
    <p:extLst>
      <p:ext uri="{BB962C8B-B14F-4D97-AF65-F5344CB8AC3E}">
        <p14:creationId xmlns:p14="http://schemas.microsoft.com/office/powerpoint/2010/main" val="1619041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5E3F-7800-D4CE-4A76-230F66194499}"/>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785B2FEC-5D90-64A0-23A0-C8AED719D20B}"/>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6B2255E-B85B-27C0-7A47-B9746E1E27E6}"/>
              </a:ext>
            </a:extLst>
          </p:cNvPr>
          <p:cNvSpPr txBox="1"/>
          <p:nvPr/>
        </p:nvSpPr>
        <p:spPr>
          <a:xfrm>
            <a:off x="2895600" y="283053"/>
            <a:ext cx="6032823" cy="491417"/>
          </a:xfrm>
          <a:prstGeom prst="rect">
            <a:avLst/>
          </a:prstGeom>
        </p:spPr>
        <p:txBody>
          <a:bodyPr wrap="square" lIns="0" tIns="0" rIns="0" bIns="0" rtlCol="0" anchor="t">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12.4.6 Bảo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87B24BE4-F792-93A1-FB63-8DC424A19E6E}"/>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41D1AD02-E431-81FC-2667-B20109083740}"/>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CB83192F-FE40-DFC4-8673-FA905053AD24}"/>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grpSp>
        <p:nvGrpSpPr>
          <p:cNvPr id="20" name="Group 11">
            <a:extLst>
              <a:ext uri="{FF2B5EF4-FFF2-40B4-BE49-F238E27FC236}">
                <a16:creationId xmlns:a16="http://schemas.microsoft.com/office/drawing/2014/main" id="{AD67DD8D-781F-8600-9A78-B1CD1837B967}"/>
              </a:ext>
            </a:extLst>
          </p:cNvPr>
          <p:cNvGrpSpPr/>
          <p:nvPr/>
        </p:nvGrpSpPr>
        <p:grpSpPr>
          <a:xfrm>
            <a:off x="8775262" y="4962543"/>
            <a:ext cx="4863776" cy="4477556"/>
            <a:chOff x="0" y="0"/>
            <a:chExt cx="1197267" cy="889112"/>
          </a:xfrm>
        </p:grpSpPr>
        <p:sp>
          <p:nvSpPr>
            <p:cNvPr id="21" name="Freeform 12">
              <a:extLst>
                <a:ext uri="{FF2B5EF4-FFF2-40B4-BE49-F238E27FC236}">
                  <a16:creationId xmlns:a16="http://schemas.microsoft.com/office/drawing/2014/main" id="{DA09AD2F-0122-450E-0402-18C094FD1AC3}"/>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3ACC996F-0C6E-93D5-B707-CC7186CFDC52}"/>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23" name="TextBox 22">
            <a:extLst>
              <a:ext uri="{FF2B5EF4-FFF2-40B4-BE49-F238E27FC236}">
                <a16:creationId xmlns:a16="http://schemas.microsoft.com/office/drawing/2014/main" id="{B72805B8-3AB8-FEE3-4CFA-25E26531576C}"/>
              </a:ext>
            </a:extLst>
          </p:cNvPr>
          <p:cNvSpPr txBox="1"/>
          <p:nvPr/>
        </p:nvSpPr>
        <p:spPr>
          <a:xfrm>
            <a:off x="8784375" y="5364344"/>
            <a:ext cx="4558977" cy="3432286"/>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Aft>
                <a:spcPts val="80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AB5BD38B-AE9C-C0DD-5148-75C753184100}"/>
              </a:ext>
            </a:extLst>
          </p:cNvPr>
          <p:cNvSpPr/>
          <p:nvPr/>
        </p:nvSpPr>
        <p:spPr>
          <a:xfrm>
            <a:off x="9483995" y="3765694"/>
            <a:ext cx="3159735" cy="15406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(Locking Mechanism)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1" name="Group 11">
            <a:extLst>
              <a:ext uri="{FF2B5EF4-FFF2-40B4-BE49-F238E27FC236}">
                <a16:creationId xmlns:a16="http://schemas.microsoft.com/office/drawing/2014/main" id="{07415B65-B527-48E7-D042-E780175CBB2A}"/>
              </a:ext>
            </a:extLst>
          </p:cNvPr>
          <p:cNvGrpSpPr/>
          <p:nvPr/>
        </p:nvGrpSpPr>
        <p:grpSpPr>
          <a:xfrm>
            <a:off x="3033108" y="5013834"/>
            <a:ext cx="5044091" cy="4426265"/>
            <a:chOff x="0" y="0"/>
            <a:chExt cx="1197267" cy="889112"/>
          </a:xfrm>
        </p:grpSpPr>
        <p:sp>
          <p:nvSpPr>
            <p:cNvPr id="12" name="Freeform 12">
              <a:extLst>
                <a:ext uri="{FF2B5EF4-FFF2-40B4-BE49-F238E27FC236}">
                  <a16:creationId xmlns:a16="http://schemas.microsoft.com/office/drawing/2014/main" id="{0BF4625F-90C4-DD41-ADD3-E0BCDF0C63B6}"/>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7AB7199D-67A8-EFF5-02C1-46F514E78D8E}"/>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16" name="Oval 15">
            <a:extLst>
              <a:ext uri="{FF2B5EF4-FFF2-40B4-BE49-F238E27FC236}">
                <a16:creationId xmlns:a16="http://schemas.microsoft.com/office/drawing/2014/main" id="{43C8E09D-FF4F-7F53-5D18-3EB6657A7830}"/>
              </a:ext>
            </a:extLst>
          </p:cNvPr>
          <p:cNvSpPr/>
          <p:nvPr/>
        </p:nvSpPr>
        <p:spPr>
          <a:xfrm>
            <a:off x="3831558" y="3747051"/>
            <a:ext cx="3220792" cy="16468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3. Bảo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Ánh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Cổng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9BA195F2-2BA2-CE20-E2C8-B31023BA920E}"/>
              </a:ext>
            </a:extLst>
          </p:cNvPr>
          <p:cNvSpPr txBox="1"/>
          <p:nvPr/>
        </p:nvSpPr>
        <p:spPr>
          <a:xfrm>
            <a:off x="3153842" y="5593741"/>
            <a:ext cx="4576224" cy="2934521"/>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ánh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Tuy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(game,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2052" name="Picture 4">
            <a:extLst>
              <a:ext uri="{FF2B5EF4-FFF2-40B4-BE49-F238E27FC236}">
                <a16:creationId xmlns:a16="http://schemas.microsoft.com/office/drawing/2014/main" id="{0E6E6789-6508-18A3-A97C-1A3BFBA199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9125" y="774470"/>
            <a:ext cx="5167318" cy="290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102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11497-46C4-BDD9-224F-F2512E7FD36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847DA40-2862-B626-7C68-1D1BD9DAB034}"/>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2" name="TextBox 22">
            <a:extLst>
              <a:ext uri="{FF2B5EF4-FFF2-40B4-BE49-F238E27FC236}">
                <a16:creationId xmlns:a16="http://schemas.microsoft.com/office/drawing/2014/main" id="{E30F098F-046F-5949-E9FA-F7D124988B8E}"/>
              </a:ext>
            </a:extLst>
          </p:cNvPr>
          <p:cNvSpPr txBox="1"/>
          <p:nvPr/>
        </p:nvSpPr>
        <p:spPr>
          <a:xfrm>
            <a:off x="33130" y="570517"/>
            <a:ext cx="6443870"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12.4.7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Freeform 26">
            <a:extLst>
              <a:ext uri="{FF2B5EF4-FFF2-40B4-BE49-F238E27FC236}">
                <a16:creationId xmlns:a16="http://schemas.microsoft.com/office/drawing/2014/main" id="{78FFA4BB-572F-384D-7BFB-7FB8F4D05BA6}"/>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746650F8-B9A5-3933-4A09-A613B5C4961E}"/>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C52FA6DD-93C2-5A89-3A46-03B9B9FD3A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455A2D16-D732-4EBD-E341-404C37478EB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TextBox 3">
            <a:extLst>
              <a:ext uri="{FF2B5EF4-FFF2-40B4-BE49-F238E27FC236}">
                <a16:creationId xmlns:a16="http://schemas.microsoft.com/office/drawing/2014/main" id="{AB7521FE-FD83-3EC8-D27A-3695DDC39470}"/>
              </a:ext>
            </a:extLst>
          </p:cNvPr>
          <p:cNvSpPr txBox="1"/>
          <p:nvPr/>
        </p:nvSpPr>
        <p:spPr>
          <a:xfrm>
            <a:off x="33130" y="2213062"/>
            <a:ext cx="11450206" cy="4838184"/>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UNIX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Lý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UNIX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(raw devices),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(buffer cache)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(raw disk)</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sector,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sector.</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(process image)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UNIX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(open-file record)</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(dispatch table)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con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trỏ</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a:t>
            </a:r>
          </a:p>
        </p:txBody>
      </p:sp>
      <p:sp>
        <p:nvSpPr>
          <p:cNvPr id="8" name="TextBox 7">
            <a:extLst>
              <a:ext uri="{FF2B5EF4-FFF2-40B4-BE49-F238E27FC236}">
                <a16:creationId xmlns:a16="http://schemas.microsoft.com/office/drawing/2014/main" id="{0B6638B4-1A75-174B-1B6A-5118B398C92E}"/>
              </a:ext>
            </a:extLst>
          </p:cNvPr>
          <p:cNvSpPr txBox="1"/>
          <p:nvPr/>
        </p:nvSpPr>
        <p:spPr>
          <a:xfrm>
            <a:off x="0" y="1164851"/>
            <a:ext cx="12622694" cy="95866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Kernel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Trúc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Liệu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Kernel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5" name="Picture 4">
            <a:extLst>
              <a:ext uri="{FF2B5EF4-FFF2-40B4-BE49-F238E27FC236}">
                <a16:creationId xmlns:a16="http://schemas.microsoft.com/office/drawing/2014/main" id="{7A7E70CA-1F14-AD3E-D525-B0E48A09E0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0402" y="821003"/>
            <a:ext cx="6958803" cy="6264385"/>
          </a:xfrm>
          <a:prstGeom prst="rect">
            <a:avLst/>
          </a:prstGeom>
          <a:noFill/>
          <a:ln>
            <a:noFill/>
          </a:ln>
        </p:spPr>
      </p:pic>
    </p:spTree>
    <p:extLst>
      <p:ext uri="{BB962C8B-B14F-4D97-AF65-F5344CB8AC3E}">
        <p14:creationId xmlns:p14="http://schemas.microsoft.com/office/powerpoint/2010/main" val="240892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D8570-256A-A130-1E91-4F311031073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1B97FF7B-EC0B-8D5F-70E8-7997B6141420}"/>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6" name="Freeform 26">
            <a:extLst>
              <a:ext uri="{FF2B5EF4-FFF2-40B4-BE49-F238E27FC236}">
                <a16:creationId xmlns:a16="http://schemas.microsoft.com/office/drawing/2014/main" id="{8F1A0222-27F2-49CB-38F6-8E1DFD064D7C}"/>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62EE41E6-D8C4-CA7A-4BA0-D157AC44D624}"/>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7E98432C-7D92-BC6A-FB5C-0234A586F9A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E3986E7D-B104-E754-B8C5-A40B452F7A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7">
            <a:extLst>
              <a:ext uri="{FF2B5EF4-FFF2-40B4-BE49-F238E27FC236}">
                <a16:creationId xmlns:a16="http://schemas.microsoft.com/office/drawing/2014/main" id="{FB133049-9CE8-134C-2287-67A983BB1B41}"/>
              </a:ext>
            </a:extLst>
          </p:cNvPr>
          <p:cNvSpPr txBox="1"/>
          <p:nvPr/>
        </p:nvSpPr>
        <p:spPr>
          <a:xfrm>
            <a:off x="71236" y="495300"/>
            <a:ext cx="12622694" cy="543854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Windows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Thông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Windows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(message-passing)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Windows: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Thông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qua kernel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(I/O manager)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I/O manager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(device driver)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Nhược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p>
        </p:txBody>
      </p:sp>
      <p:pic>
        <p:nvPicPr>
          <p:cNvPr id="3074" name="Picture 2">
            <a:extLst>
              <a:ext uri="{FF2B5EF4-FFF2-40B4-BE49-F238E27FC236}">
                <a16:creationId xmlns:a16="http://schemas.microsoft.com/office/drawing/2014/main" id="{0707A795-05B7-DDED-CB03-BC6569DF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6670" y="1054359"/>
            <a:ext cx="8048629" cy="497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79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90F37-A869-424D-1FA7-7B82EAABDA05}"/>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352A1A0C-C8F3-C701-6995-A4BA071FD5F4}"/>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EEEDBD03-E751-6C62-575E-CDFAFC885112}"/>
              </a:ext>
            </a:extLst>
          </p:cNvPr>
          <p:cNvSpPr txBox="1"/>
          <p:nvPr/>
        </p:nvSpPr>
        <p:spPr>
          <a:xfrm>
            <a:off x="2895600" y="399277"/>
            <a:ext cx="5259847"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12.4.8 Quản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C6752130-9D52-5D46-88BB-A97656C1B4B7}"/>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51638EE5-4D4F-C1E1-019F-85755059CD8E}"/>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93D620ED-7DCC-E243-A8BA-DF6FD09FD038}"/>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sp>
        <p:nvSpPr>
          <p:cNvPr id="23" name="TextBox 22">
            <a:extLst>
              <a:ext uri="{FF2B5EF4-FFF2-40B4-BE49-F238E27FC236}">
                <a16:creationId xmlns:a16="http://schemas.microsoft.com/office/drawing/2014/main" id="{F43A47B2-B2D9-19F3-DE87-928A04045430}"/>
              </a:ext>
            </a:extLst>
          </p:cNvPr>
          <p:cNvSpPr txBox="1"/>
          <p:nvPr/>
        </p:nvSpPr>
        <p:spPr>
          <a:xfrm>
            <a:off x="2910356" y="1400051"/>
            <a:ext cx="9982200" cy="4530407"/>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Trung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khổng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đôi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Vai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CPU,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Vô</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CPU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TextBox 13">
            <a:extLst>
              <a:ext uri="{FF2B5EF4-FFF2-40B4-BE49-F238E27FC236}">
                <a16:creationId xmlns:a16="http://schemas.microsoft.com/office/drawing/2014/main" id="{C78519BA-E7B7-5404-8839-D3946D5878F2}"/>
              </a:ext>
            </a:extLst>
          </p:cNvPr>
          <p:cNvSpPr txBox="1"/>
          <p:nvPr/>
        </p:nvSpPr>
        <p:spPr>
          <a:xfrm>
            <a:off x="-8055114" y="6534933"/>
            <a:ext cx="4863776" cy="4022738"/>
          </a:xfrm>
          <a:prstGeom prst="rect">
            <a:avLst/>
          </a:prstGeom>
        </p:spPr>
        <p:txBody>
          <a:bodyPr lIns="50800" tIns="50800" rIns="50800" bIns="50800" rtlCol="0" anchor="ctr"/>
          <a:lstStyle/>
          <a:p>
            <a:pPr algn="ctr">
              <a:lnSpc>
                <a:spcPts val="4200"/>
              </a:lnSpc>
              <a:spcBef>
                <a:spcPct val="0"/>
              </a:spcBef>
            </a:pPr>
            <a:endParaRPr/>
          </a:p>
        </p:txBody>
      </p:sp>
      <p:sp>
        <p:nvSpPr>
          <p:cNvPr id="6" name="TextBox 7">
            <a:extLst>
              <a:ext uri="{FF2B5EF4-FFF2-40B4-BE49-F238E27FC236}">
                <a16:creationId xmlns:a16="http://schemas.microsoft.com/office/drawing/2014/main" id="{B5132837-7AF4-752F-0F5C-7967524817A6}"/>
              </a:ext>
            </a:extLst>
          </p:cNvPr>
          <p:cNvSpPr txBox="1"/>
          <p:nvPr/>
        </p:nvSpPr>
        <p:spPr>
          <a:xfrm>
            <a:off x="2884276" y="1011813"/>
            <a:ext cx="6488324" cy="368562"/>
          </a:xfrm>
          <a:prstGeom prst="rect">
            <a:avLst/>
          </a:prstGeom>
        </p:spPr>
        <p:txBody>
          <a:bodyPr wrap="square" lIns="0" tIns="0" rIns="0" bIns="0" rtlCol="0" anchor="t">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Quản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257A500A-F9C0-4252-7E11-9AF773E3988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509549" y="2518109"/>
            <a:ext cx="5736189" cy="4709879"/>
          </a:xfrm>
          <a:prstGeom prst="rect">
            <a:avLst/>
          </a:prstGeom>
          <a:noFill/>
          <a:ln>
            <a:noFill/>
          </a:ln>
        </p:spPr>
      </p:pic>
      <p:sp>
        <p:nvSpPr>
          <p:cNvPr id="12" name="TextBox 11">
            <a:extLst>
              <a:ext uri="{FF2B5EF4-FFF2-40B4-BE49-F238E27FC236}">
                <a16:creationId xmlns:a16="http://schemas.microsoft.com/office/drawing/2014/main" id="{47F11623-8308-42C7-3FFE-63F78F954A6E}"/>
              </a:ext>
            </a:extLst>
          </p:cNvPr>
          <p:cNvSpPr txBox="1"/>
          <p:nvPr/>
        </p:nvSpPr>
        <p:spPr>
          <a:xfrm>
            <a:off x="2895600" y="6124230"/>
            <a:ext cx="15296322" cy="334489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Quản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thọ</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pin.</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Công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Android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Font typeface="+mj-lt"/>
              <a:buAutoNum type="arabicPeriod"/>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Power Collapse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sâu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loa, I/O, CPU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Wakelocks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game,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260927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49F76-FDCD-0493-6B7D-F87C65FE217F}"/>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93D91E2D-89FB-79B3-16E4-FB84D7B27445}"/>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4E62423E-5645-A867-3A12-EBF4F5281C0D}"/>
              </a:ext>
            </a:extLst>
          </p:cNvPr>
          <p:cNvSpPr/>
          <p:nvPr/>
        </p:nvSpPr>
        <p:spPr>
          <a:xfrm rot="3300756">
            <a:off x="13114781" y="3106094"/>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65ADAFE8-C197-5F32-3C43-2EDA31BF8489}"/>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1DC17B6E-A295-E61D-4815-64320E78D214}"/>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sp>
        <p:nvSpPr>
          <p:cNvPr id="5" name="TextBox 13">
            <a:extLst>
              <a:ext uri="{FF2B5EF4-FFF2-40B4-BE49-F238E27FC236}">
                <a16:creationId xmlns:a16="http://schemas.microsoft.com/office/drawing/2014/main" id="{0AF1B1E6-D201-30A9-F1AF-ACE4BF47696B}"/>
              </a:ext>
            </a:extLst>
          </p:cNvPr>
          <p:cNvSpPr txBox="1"/>
          <p:nvPr/>
        </p:nvSpPr>
        <p:spPr>
          <a:xfrm>
            <a:off x="-8055114" y="6534933"/>
            <a:ext cx="4863776" cy="4022738"/>
          </a:xfrm>
          <a:prstGeom prst="rect">
            <a:avLst/>
          </a:prstGeom>
        </p:spPr>
        <p:txBody>
          <a:bodyPr lIns="50800" tIns="50800" rIns="50800" bIns="50800" rtlCol="0" anchor="ctr"/>
          <a:lstStyle/>
          <a:p>
            <a:pPr algn="ctr">
              <a:lnSpc>
                <a:spcPts val="4200"/>
              </a:lnSpc>
              <a:spcBef>
                <a:spcPct val="0"/>
              </a:spcBef>
            </a:pPr>
            <a:endParaRPr/>
          </a:p>
        </p:txBody>
      </p:sp>
      <p:sp>
        <p:nvSpPr>
          <p:cNvPr id="6" name="TextBox 7">
            <a:extLst>
              <a:ext uri="{FF2B5EF4-FFF2-40B4-BE49-F238E27FC236}">
                <a16:creationId xmlns:a16="http://schemas.microsoft.com/office/drawing/2014/main" id="{A94B1AD2-2AF3-27EC-E78A-7DCE95D0E7BD}"/>
              </a:ext>
            </a:extLst>
          </p:cNvPr>
          <p:cNvSpPr txBox="1"/>
          <p:nvPr/>
        </p:nvSpPr>
        <p:spPr>
          <a:xfrm>
            <a:off x="2743199" y="1011812"/>
            <a:ext cx="9982199" cy="3442545"/>
          </a:xfrm>
          <a:prstGeom prst="rect">
            <a:avLst/>
          </a:prstGeom>
        </p:spPr>
        <p:txBody>
          <a:bodyPr wrap="square" lIns="0" tIns="0" rIns="0" bIns="0" rtlCol="0" anchor="t">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ACPI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(Giao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Nâng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Quản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soát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(hot-plug),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ACPI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Aft>
                <a:spcPts val="8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luận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thọ</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 name="TextBox 2">
            <a:extLst>
              <a:ext uri="{FF2B5EF4-FFF2-40B4-BE49-F238E27FC236}">
                <a16:creationId xmlns:a16="http://schemas.microsoft.com/office/drawing/2014/main" id="{1EC02D38-0038-19CD-A8D2-4FBDAFDD02DD}"/>
              </a:ext>
            </a:extLst>
          </p:cNvPr>
          <p:cNvSpPr txBox="1"/>
          <p:nvPr/>
        </p:nvSpPr>
        <p:spPr>
          <a:xfrm>
            <a:off x="2286000" y="240841"/>
            <a:ext cx="15296322" cy="583750"/>
          </a:xfrm>
          <a:prstGeom prst="rect">
            <a:avLst/>
          </a:prstGeom>
          <a:noFill/>
        </p:spPr>
        <p:txBody>
          <a:bodyPr wrap="square">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3. Quản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&amp; ACPI</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descr="1. Giới thiệu về ACPI">
            <a:extLst>
              <a:ext uri="{FF2B5EF4-FFF2-40B4-BE49-F238E27FC236}">
                <a16:creationId xmlns:a16="http://schemas.microsoft.com/office/drawing/2014/main" id="{95C2E786-7AAB-BE63-A297-D6DB0DB498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5398" y="240841"/>
            <a:ext cx="5562602"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46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6A1F6-1B01-1E4F-622B-30D64EA79F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025519-0427-C390-B7B0-D8374C840454}"/>
              </a:ext>
            </a:extLst>
          </p:cNvPr>
          <p:cNvSpPr/>
          <p:nvPr/>
        </p:nvSpPr>
        <p:spPr>
          <a:xfrm>
            <a:off x="1043379" y="1016018"/>
            <a:ext cx="6540229" cy="7593975"/>
          </a:xfrm>
          <a:custGeom>
            <a:avLst/>
            <a:gdLst/>
            <a:ahLst/>
            <a:cxnLst/>
            <a:rect l="l" t="t" r="r" b="b"/>
            <a:pathLst>
              <a:path w="6540229" h="8175286">
                <a:moveTo>
                  <a:pt x="0" y="0"/>
                </a:moveTo>
                <a:lnTo>
                  <a:pt x="6540229" y="0"/>
                </a:lnTo>
                <a:lnTo>
                  <a:pt x="6540229" y="8175286"/>
                </a:lnTo>
                <a:lnTo>
                  <a:pt x="0" y="817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3929A275-EDCD-04A3-57DF-0B4458D85320}"/>
              </a:ext>
            </a:extLst>
          </p:cNvPr>
          <p:cNvGrpSpPr/>
          <p:nvPr/>
        </p:nvGrpSpPr>
        <p:grpSpPr>
          <a:xfrm>
            <a:off x="7703067" y="2235372"/>
            <a:ext cx="10584934" cy="6374621"/>
            <a:chOff x="0" y="0"/>
            <a:chExt cx="3282656" cy="1231082"/>
          </a:xfrm>
        </p:grpSpPr>
        <p:sp>
          <p:nvSpPr>
            <p:cNvPr id="4" name="Freeform 4">
              <a:extLst>
                <a:ext uri="{FF2B5EF4-FFF2-40B4-BE49-F238E27FC236}">
                  <a16:creationId xmlns:a16="http://schemas.microsoft.com/office/drawing/2014/main" id="{891B4120-AB34-3AEB-5F66-0A093F2A4918}"/>
                </a:ext>
              </a:extLst>
            </p:cNvPr>
            <p:cNvSpPr/>
            <p:nvPr/>
          </p:nvSpPr>
          <p:spPr>
            <a:xfrm>
              <a:off x="0" y="0"/>
              <a:ext cx="3282656" cy="1231082"/>
            </a:xfrm>
            <a:custGeom>
              <a:avLst/>
              <a:gdLst/>
              <a:ahLst/>
              <a:cxnLst/>
              <a:rect l="l" t="t" r="r" b="b"/>
              <a:pathLst>
                <a:path w="3282656" h="1231082">
                  <a:moveTo>
                    <a:pt x="53669" y="0"/>
                  </a:moveTo>
                  <a:lnTo>
                    <a:pt x="3228987" y="0"/>
                  </a:lnTo>
                  <a:cubicBezTo>
                    <a:pt x="3243221" y="0"/>
                    <a:pt x="3256872" y="5654"/>
                    <a:pt x="3266937" y="15719"/>
                  </a:cubicBezTo>
                  <a:cubicBezTo>
                    <a:pt x="3277002" y="25784"/>
                    <a:pt x="3282656" y="39435"/>
                    <a:pt x="3282656" y="53669"/>
                  </a:cubicBezTo>
                  <a:lnTo>
                    <a:pt x="3282656" y="1177413"/>
                  </a:lnTo>
                  <a:cubicBezTo>
                    <a:pt x="3282656" y="1207054"/>
                    <a:pt x="3258628" y="1231082"/>
                    <a:pt x="3228987" y="1231082"/>
                  </a:cubicBezTo>
                  <a:lnTo>
                    <a:pt x="53669" y="1231082"/>
                  </a:lnTo>
                  <a:cubicBezTo>
                    <a:pt x="24028" y="1231082"/>
                    <a:pt x="0" y="1207054"/>
                    <a:pt x="0" y="1177413"/>
                  </a:cubicBezTo>
                  <a:lnTo>
                    <a:pt x="0" y="53669"/>
                  </a:lnTo>
                  <a:cubicBezTo>
                    <a:pt x="0" y="24028"/>
                    <a:pt x="24028" y="0"/>
                    <a:pt x="53669" y="0"/>
                  </a:cubicBez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35DD91F0-6AF7-4370-0DD8-372BAFA9DF52}"/>
                </a:ext>
              </a:extLst>
            </p:cNvPr>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98CC60B-8309-2446-A271-EB02B003DA2C}"/>
              </a:ext>
            </a:extLst>
          </p:cNvPr>
          <p:cNvSpPr txBox="1"/>
          <p:nvPr/>
        </p:nvSpPr>
        <p:spPr>
          <a:xfrm>
            <a:off x="8387403" y="1521750"/>
            <a:ext cx="8408114"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12.4.9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Tóm</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Con I/O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D5C84637-8247-8FD0-CD52-078B84AF9EF5}"/>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1D0B120A-FC46-4FDD-2777-83AE5FC067C1}"/>
              </a:ext>
            </a:extLst>
          </p:cNvPr>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07909A70-C6CB-18B1-E53F-0CFA96FFC009}"/>
              </a:ext>
            </a:extLst>
          </p:cNvPr>
          <p:cNvGrpSpPr/>
          <p:nvPr/>
        </p:nvGrpSpPr>
        <p:grpSpPr>
          <a:xfrm>
            <a:off x="16795517" y="4263055"/>
            <a:ext cx="927565" cy="927565"/>
            <a:chOff x="0" y="0"/>
            <a:chExt cx="812800" cy="812800"/>
          </a:xfrm>
        </p:grpSpPr>
        <p:sp>
          <p:nvSpPr>
            <p:cNvPr id="12" name="Freeform 12">
              <a:extLst>
                <a:ext uri="{FF2B5EF4-FFF2-40B4-BE49-F238E27FC236}">
                  <a16:creationId xmlns:a16="http://schemas.microsoft.com/office/drawing/2014/main" id="{E83622AE-69F5-C3BE-9ED0-FF7C9A9F4D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3" name="TextBox 13">
              <a:extLst>
                <a:ext uri="{FF2B5EF4-FFF2-40B4-BE49-F238E27FC236}">
                  <a16:creationId xmlns:a16="http://schemas.microsoft.com/office/drawing/2014/main" id="{17F361FC-2BA7-A048-B9E3-002F4D25290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2D015BB5-6531-0A30-EC04-673ADDE9B467}"/>
              </a:ext>
            </a:extLst>
          </p:cNvPr>
          <p:cNvGrpSpPr/>
          <p:nvPr/>
        </p:nvGrpSpPr>
        <p:grpSpPr>
          <a:xfrm>
            <a:off x="9144000" y="7682429"/>
            <a:ext cx="927565" cy="927565"/>
            <a:chOff x="0" y="0"/>
            <a:chExt cx="812800" cy="812800"/>
          </a:xfrm>
        </p:grpSpPr>
        <p:sp>
          <p:nvSpPr>
            <p:cNvPr id="15" name="Freeform 15">
              <a:extLst>
                <a:ext uri="{FF2B5EF4-FFF2-40B4-BE49-F238E27FC236}">
                  <a16:creationId xmlns:a16="http://schemas.microsoft.com/office/drawing/2014/main" id="{855D478E-233E-340D-62F9-D961C10B87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 name="TextBox 16">
              <a:extLst>
                <a:ext uri="{FF2B5EF4-FFF2-40B4-BE49-F238E27FC236}">
                  <a16:creationId xmlns:a16="http://schemas.microsoft.com/office/drawing/2014/main" id="{97C6D841-DAA0-468B-0422-F4C4ADC3D81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9" name="Picture 8">
            <a:extLst>
              <a:ext uri="{FF2B5EF4-FFF2-40B4-BE49-F238E27FC236}">
                <a16:creationId xmlns:a16="http://schemas.microsoft.com/office/drawing/2014/main" id="{67EF57E2-18D6-9EBB-EB2B-7A2E510DF49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43379" y="2628903"/>
            <a:ext cx="6540230" cy="4495798"/>
          </a:xfrm>
          <a:prstGeom prst="rect">
            <a:avLst/>
          </a:prstGeom>
          <a:noFill/>
          <a:ln>
            <a:noFill/>
          </a:ln>
        </p:spPr>
      </p:pic>
      <p:sp>
        <p:nvSpPr>
          <p:cNvPr id="17" name="Rectangle 2">
            <a:extLst>
              <a:ext uri="{FF2B5EF4-FFF2-40B4-BE49-F238E27FC236}">
                <a16:creationId xmlns:a16="http://schemas.microsoft.com/office/drawing/2014/main" id="{A0FB20D8-9B4D-F034-9552-1830959900C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748740F7-84F3-5FCC-2074-B938394CE0F1}"/>
              </a:ext>
            </a:extLst>
          </p:cNvPr>
          <p:cNvSpPr>
            <a:spLocks noChangeArrowheads="1"/>
          </p:cNvSpPr>
          <p:nvPr/>
        </p:nvSpPr>
        <p:spPr bwMode="auto">
          <a:xfrm>
            <a:off x="7815392" y="1989491"/>
            <a:ext cx="9941218" cy="613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vi-VN" sz="2800" b="1"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con I/O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kernel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800" b="1" i="1" dirty="0">
                <a:effectLst/>
                <a:latin typeface="Times New Roman" panose="02020603050405020304" pitchFamily="18" charset="0"/>
                <a:ea typeface="Calibri" panose="020F0502020204030204" pitchFamily="34" charset="0"/>
                <a:cs typeface="Times New Roman" panose="02020603050405020304" pitchFamily="18" charset="0"/>
              </a:rPr>
              <a:t>trọng:</a:t>
            </a:r>
          </a:p>
          <a:p>
            <a:pPr marL="0" marR="0" lvl="0" indent="0" algn="l" defTabSz="914400" rtl="0" eaLnBrk="0" fontAlgn="base" latinLnBrk="0" hangingPunct="0">
              <a:lnSpc>
                <a:spcPct val="100000"/>
              </a:lnSpc>
              <a:spcBef>
                <a:spcPct val="0"/>
              </a:spcBef>
              <a:spcAft>
                <a:spcPct val="0"/>
              </a:spcAft>
              <a:buClrTx/>
              <a:buSzTx/>
              <a:buFontTx/>
              <a:buNone/>
              <a:tabLst/>
            </a:pP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vi-VN" altLang="en-US" sz="28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tên</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tệp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soát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truy</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cập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tệp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Hạn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chế</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thao</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tác</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trên</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ví</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dụ</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modem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thể</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tìm</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kiếm</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Phân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bổ</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hệ</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tệp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đệm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nhớ</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đệm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xử</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hàng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đợi</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(spooling)</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Lập</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lịch</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để</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tối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ưu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suất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truy</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thái</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xử</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lỗi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phục</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lỗi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Cấu</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khởi</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tạo</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khiển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I/O.</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69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3A9A-C1DC-D1C9-C4AD-2BBAECEE47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078C24-5119-9AFE-4058-38EA6BEF61D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980C059-1B52-EDC7-4D55-378D383ED3E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2E33F5F-A63F-63F0-4F3E-497D0EE54116}"/>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790456C-440E-C032-F936-51AE3FD36AA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D8FD5E0-5CE2-61C9-4C89-C35AC0FDB8FA}"/>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910CB94-2CFB-A01C-BBB8-5818CE8846F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EAC9DB9-0487-C424-8154-CFEB3FE72A51}"/>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A833E831-1A6C-5D6D-B85C-0B5BF49E07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C8CC8B2-44FC-3EE9-B07E-FE759D9C6A7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406F1E9-0CA7-AD44-1B39-4096B5067E5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905F9E79-BE53-2C31-5694-5D8A580CA42F}"/>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A5B9241-02ED-9E15-6A96-18B2F397CB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A93498A-8F61-FEAF-9BBF-E0DF08D9823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830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857CC-6040-77D2-074F-C7C42D97D6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CB5A29-F3EA-E7D4-9F40-C9261E52ACC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91A18AF-852E-3286-0D84-8AD20B49CDD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1357E14-F811-B8DE-2640-90DACE03361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ED75E4C-198B-8C0E-C398-AD8C7680B6A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D4D1D65D-4963-6FE4-C59F-F01C68179CD9}"/>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675607A-2461-3174-7C49-F4910A949ED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Hien </a:t>
            </a:r>
            <a:r>
              <a:rPr lang="en-US" sz="10000">
                <a:solidFill>
                  <a:srgbClr val="242622"/>
                </a:solidFill>
                <a:latin typeface="Lilita One"/>
                <a:ea typeface="Lilita One"/>
                <a:cs typeface="Lilita One"/>
                <a:sym typeface="Lilita One"/>
              </a:rPr>
              <a:t>khung</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8F9D251F-6C02-53AC-3BF8-D5071E39FFC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534D8119-320E-EEDF-AE12-A05F329963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28595A2-D164-7831-522A-F129E176B39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23A35B6-1C33-54ED-AB27-E4C624DC054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7D61EB6-D9CD-6A34-62DA-A1AC4D05292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B1F77BC-5652-8B46-52F5-FB3CEBC9A7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CEE22906-0278-5860-CB84-BA3570C6B4B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604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F75EB-2A77-2C32-8081-0BA1827F07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12F3BA-A3D9-3574-741B-D1F8B107E24F}"/>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460AAEF-9D54-2552-187E-5045B5F6A9CB}"/>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45684E7-1E42-5516-C4EC-15029AD0E02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0346D49-64C9-53EB-2564-1B495630A42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B75BF2D-4BBB-C97B-308A-A9A9A6C5DD35}"/>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90A582E-9797-CCB2-1F98-67390BED2F41}"/>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65EEED6C-0DA8-FD5B-7C64-77127D5B98E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8EF68EB-A435-CBD5-908D-69128F91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4881E8F-34B5-725E-3B74-E343D54F92E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7B27C6C-3824-5124-48EE-D48E3F3FED2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67B6532-8644-91B0-3D21-D0550997E98D}"/>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3BF223F-C28F-A992-CEE6-32C92C531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40222378-647A-A951-F68C-6489643564E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975839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BC30-DFE5-6A09-7034-0793611B78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BED8A7-432D-58EB-DB1A-82F62B20522E}"/>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BD39317-5A4C-DC1D-AB73-B5B0239CB2F5}"/>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DFEB34B-DF4D-6A36-FBE8-BD765495AC7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22BF806-BA52-556A-D32D-A6454787B92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F8EA486-2EB1-DBD7-5F04-EC113583475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CA342C9-6209-3983-6AD0-D0243C5C0EC9}"/>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5946001-CC38-9D4E-447A-FD175BE799B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21CE6E70-65CB-E19C-4A82-AA30E1C4EA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459E2D6-E6ED-E626-E6C1-09657610740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8CA4A22-C819-5B34-051F-89662403C95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F936F4C9-4F8F-CC5D-A7FF-D6F8C5052F7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4DB4696-A4A3-869F-D9F3-8161E937DBB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C81BAEE-4FA9-1805-190D-6AE18D32462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2873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BDC8-0516-97C9-5BC4-BD1ED7A8B3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1049FD-3283-7F83-FB0F-8F06554B1DA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7ED9AD-8A92-1858-935D-2048E1086C4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9C2A697-0579-EE87-71C6-84BE2A1512FA}"/>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46E0486-F5F2-40D7-7240-37D3D9B8FFB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2A50935-624C-55DD-596D-BEFEEFB392C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25A0759-5E7B-DEB0-C02C-FABE5DB5706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6BE6562C-2168-4415-6FD3-E82312DACA8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D779CB94-996A-079A-58FA-DFC6584A3B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EA5EBA3-247A-1836-D781-07337FBC3F6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38909F4-BEF6-7745-A232-99F200830FC3}"/>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56859A8-42AC-B7B0-8805-F8F7602D356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442E484C-CFC6-BBCA-EB7E-334BF4AB08F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A00F134-E932-8343-B12A-E682187A8FF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95199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A8E3-A794-61B6-2642-F82D627054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CED767-1A4C-A21A-9A7D-47390B5D047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54061A9-DDE3-7804-A546-9DEF8B6F2A8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AA957EB-EA25-1FDF-FFA6-A56DAE5E410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10C61D1-B448-68A2-A612-3DA1B715D3E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8EF08F4-5006-A118-1DD5-10074881775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5F9F172A-1AAB-6AB1-DD76-D1A652C0C98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8936877-EF7E-950F-C6AA-CC9C27D9EA96}"/>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6E06110A-690B-D0E5-62C5-36872DAEC94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93E2B4E-388A-963B-A7C1-D5D898937A4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03033718-00D3-9ECF-ECFF-71A92310A746}"/>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489F1E98-523D-EA57-68EE-2DCCE06FD3C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EDE806E-1EE1-F787-CC8F-CCF35D97C8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6E6D8972-A0A1-C5D1-3B5B-D43B2250112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65065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6049D-BB47-3B1D-39A9-A57C71FFA3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3AF072-673E-7871-EA7B-C36D5837B0CB}"/>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2F956D8-9A48-4F3A-CB89-FF22744D5FB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EA40916-FCB6-E6F0-D5B7-01654102EDC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B120CBD-BD5B-26C9-DCDE-B858759AF0E4}"/>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F12A035E-E577-4A94-D8A8-1EEC4460BCE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1FD643F-F1F2-4ABA-8381-528E761C46A5}"/>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A82632D7-5CB0-F536-3686-375BB68E4DF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8FEE963-FC3A-5ABD-F784-A3B66D08A6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3E1FA3B6-E4E4-1EC0-6E50-703C2E57C8A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C3CFBCE-B749-3219-F58D-A95F01CC4DA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23F492D-12FA-6007-0C91-CDD302DD378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1AFA0C6-2EC3-EAB7-22C2-CC9BB1A175D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3FDE7A1C-F87D-1F6D-0838-1C4D57FCA25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7396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C45D6-12AF-CDC2-C44D-D2DE2EFA08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4EC21E-4AE4-4FAF-C939-E3DD9B55D65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4EAD898-FAF6-7E62-6AF3-6E9670868C2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1A21A5E-672B-D8AE-7317-84F628EC0479}"/>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D6C294E-CB03-872B-B1AB-878023122E6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B2231B9A-BA46-E708-E5E4-EA0AED3D3C7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FF116C4-0E2E-157B-9204-A0B747E73053}"/>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8EF1BA4-1F3B-A1BC-465E-F994F11AE469}"/>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20BEE98-7ACE-36DE-DE80-BE09FCAFAA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40CB7ED-B09B-C87A-9910-A3442CE891D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ABD8F88-18E2-A85A-D53A-0992010963A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75A69BA-48ED-C35A-2CBE-53E46DDC549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701AA6F-80CF-5E03-8C52-2B8000D6621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DE41317-EDC6-7727-8385-006F0BF3B80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0705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A64FB-13CE-48B3-71F8-342201C6D0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CA9283-DCEA-923A-4B36-D4D8FA990F8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6FAC60C-BBEC-31B6-883B-A227F804D54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F68E42E-4CAE-A625-8A61-93DD09A925F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50F8081-995B-D299-6927-9A5362DFF0F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51054BC-3FAF-F336-BAED-747D674A5D2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6479690-119B-22A6-D55A-3B2DCD32F14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51CA74C2-6397-F6B6-CE46-3753EC02A44A}"/>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0C23B9B-2676-457E-CBAF-53617A1497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255B97BD-94D3-D1CF-F675-2CB92A63A80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33944E1-424A-EDB0-7252-427C260DCBB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2F36C0B7-B377-0F8A-4424-71B856306F2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C484E2F0-92EE-A5FA-9FFB-05E6B91AE2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9D8501C-7BAA-7B48-FF45-62C42A13111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00560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8FFE3-27A5-E54F-29E0-E9FF573156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7100955-8FD7-DA51-9A46-B62FC77FC4D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3B2568E-846F-C6FB-4ED2-DBD96E637ECB}"/>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B5A6721-A773-F2EA-0A7B-785AC58C2A1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19A6AE1-E170-349A-1925-55E0B2ACE89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4CD2148-2D1B-6CB6-7AE2-8A1F74D5023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EE3FA5CE-BBB9-5532-D245-CBF9577F4B4A}"/>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ED82421-D68F-873D-6513-4F360CA3ADD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25CE2C36-0FD9-2D6C-ADD0-D246FE39C24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85B0DC8-C036-0CF9-AD1F-A353DD4C75F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250991E-800B-4711-7062-995F9D7A2C6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69603ABD-2856-CD57-C1B5-B14A2969B1C9}"/>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92E7F4DD-2FCB-84E3-24AF-A859FB33A6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21D264C-BF3E-9838-7CDD-CE8F011071B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82746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FDA0A-648F-77AE-90D2-E4AC418D00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F01D79-FC96-1372-31CA-FAEAB4453AE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7AC6A09-E589-808F-F342-6ABAD9E45B45}"/>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B85FCFB-13B7-02F0-1BF8-BB3AB02917C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21DBC51-EEC2-A738-5C43-924754E959FD}"/>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44EBB31-FB0F-71EA-AA1A-8F3A88FF72B9}"/>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2704878-8B19-174D-B0E8-785809FEA65B}"/>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774BA4B8-0231-DAD4-E42E-F335947BC069}"/>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DA86694-D329-756B-4202-E6FF5E5946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D48C5B0-4BA5-FA2A-652D-32DEF481020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E33F5854-4551-7014-1308-8258CC95079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2A371496-0CB5-E28F-CFAC-195E2D6B9E0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8D370499-87BB-DDDD-D051-70D95784340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20F82F0-74B1-A071-9EA7-9BFC5A21ADE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6884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C6F35-66A2-670F-FA27-5E54914042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338E6A-2DC3-9B3B-3B94-5F461FF0076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F3B32CA-1984-7050-70F0-C8E99390B15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1D8A825-C17C-A787-09BC-CE0B6AC01FA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C853E8A-6A7D-72E0-57C4-C93051D453D4}"/>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1B3660C-BBE3-6296-7C28-E2FF55FDE2F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E3486B6-0366-979B-8CD9-7FE8167E596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A53EA73-BB2B-55B2-14DC-F560A1893D55}"/>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DE75B71-D725-E648-A28A-22000AC034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E36A90B-EF96-D48D-79FC-3D10755C2A3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87FF1FA-11A9-6432-084A-98A44C312AE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41D98F6-5BAF-DF32-84A8-D75A5A494B5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A0A799D0-98EB-77F2-A955-A97C2681C6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4216375-3F8E-CA80-B3A3-3307EB00306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558794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D7752-E3F9-668D-2F77-84C0F5039C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E74ACE-5101-8AF8-B0E4-1D8FD891B3B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F841AE7-4802-13C4-D3D5-72A5452D541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B67FE08-0CFE-97A0-ECAE-650663365281}"/>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720CEF5-BC99-87EF-B968-630AA1E864D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54FEAC7-FAB4-77BC-950C-168FBA9D66A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1AA58223-58B3-D9BD-84E0-ECE7E498D41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3B7DFB8-56C7-FD94-4FD6-3234AE1CBAD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297213E-749E-4168-1B60-CA5D9CCC15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2F7D2EC-CBC5-1238-5F2E-FDD05CA7CE7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F6F4BA0-0EEB-3D0C-2638-C04CEAC8199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A9447BC-7AE7-05A6-A4A2-8EFF17A24B3B}"/>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C10AB8C-DE1B-0B27-D357-B0DE093AF2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B672D6C5-3FF2-618F-C2C8-FB27B4C686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123905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B62F6-F466-79FE-BD58-9620D86406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F50E0B-16A0-C053-BD50-5A5F85AEDA2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7305865-92A4-C95D-F74A-26AE24EFDA82}"/>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2219129-7E57-88D1-D173-D3BBC313C24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BA8B83B-E816-6D70-8183-687C6842EBF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F021CFC9-C82C-4006-0BD4-8FDCD8BF0770}"/>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75CDA58F-6561-D190-6971-450B07E9E8E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B96AFCF-DD80-6A21-3F46-BDF59651C7F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110A8F5-76DB-DE50-511F-A37C468927E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FE8A6C87-A9F8-C957-B311-54CBDEA32B0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9D809DB5-0763-67A7-ECF3-9D882E36985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2A326DA-AE09-9AE9-A3FF-08F3FE3CCEC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E7B6830-43C7-6A59-5EB0-F88D4A1699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B543FB6A-55F3-5510-0F70-9CE0D2A4707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78379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42EEF-C70A-1FAF-0570-5DB8E57CE0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A4045B-23EF-E123-3858-760E33D6A04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20BD91B-220A-8E04-E14F-DDECAEB44A2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127A79C-D045-F696-85AF-C4E190ABD3B7}"/>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F0E1A43-CA84-B45B-6E2A-DE683E70EBD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2F7F08E-6E04-D9DD-9C25-1606BE11152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D99F97B-4C3B-5009-AE15-CA862B8DF54C}"/>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B9E6E07-6ADA-2473-3AA2-714EE4238B21}"/>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0F4BB01-5521-1940-8146-BCD0CDE526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ED735AB7-D8D4-CA4D-9574-36709D9A468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D14E548-94CC-2FC2-17EF-5C4475C8241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43A004D5-5A59-6649-E5B4-0F95A3793CC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809812C-D040-EDC6-FFAE-FCD6040B6F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F24033E3-F07A-B497-4E4F-3C75081D775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939305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29FE8-EF0C-2B2B-2EC5-55DCE55D21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F37B20-6FBB-27C9-33E6-672C59F001F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00BFA68-A2A2-377A-FD49-AA9855E06FA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8FF4369-CD96-FD3A-BA96-528D8E528C00}"/>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4B4F8EC-43F7-440D-BE25-7497A9C6659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D7BDBAE1-D72C-49CE-E493-21EB7008095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C7A84E47-76C1-F68A-1DFB-F8C63EBB051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613C96A-B929-48BC-9F2B-E6D79DFA7B10}"/>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A8F3792B-31C1-3246-9AAB-4B2A2C6AAF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C4B7CF4-BD7C-7BA5-4474-081FCC24752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D0CA6F2-266F-04A3-F92D-BF667D94737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5DC21489-82D9-58CD-3164-9976C5E3B1A3}"/>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9CDBA03-2104-E458-55E8-B0DF0CCD71D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6603ED64-89E5-E6A5-C90A-909B5D6AA76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064054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59624-649C-8358-B796-D73C111DC3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54F977-C649-960A-98F4-B29E0A2AB8D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EDDA2A4-7BC9-A13B-2C02-75203923E03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86C7D361-D77A-5766-7645-B082BB91C18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3AFDC9E3-F7CA-8BFB-31E4-90DFB2E7326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BC91C47E-D668-CFD7-E059-EB7597485FD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A7B29F3-3662-3B03-4DEC-0A0689FB0E9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19D878C4-963D-496C-B052-7B676498839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FE99E60F-5174-205B-FFA7-B73B597440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F411F84-B4C2-57D6-E037-65973A36778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547C619-B188-1295-7E7B-B26712E61703}"/>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C1737DCE-5510-E496-FAB5-87E8CE036C5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9739236-7090-669C-818D-341F00CAB0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88EE846-263D-CBC9-CA31-EC43B0518E0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5620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0BF9E-1E95-9995-2034-AC72285B38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66B833-6035-CA66-526B-9091ECDC30BB}"/>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AA9F245-AF9B-63EC-5E1F-6E13A7BC86E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4FD9C32-B9A5-95B2-4997-A7AF3DC3016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2000053-F59E-5497-F501-2E75ED3F79B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8CE08AF-77B3-BD25-88F0-C1DA41425CE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BDEE95B-3FD3-523B-6D13-86A47D9C5519}"/>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81BC62E-49FC-4E39-CBFC-7928B6650991}"/>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BEBA52F-B178-011F-50A8-815E182632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766DDE9-C369-A6ED-E763-90568803C00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92B90ADB-5CBD-E7ED-FD6A-1D642C92F114}"/>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654569B-EAF3-1807-38F3-93F500C66F05}"/>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2CD4BCD-4A55-EBBC-18F8-B4072432F5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171318F-1BE4-3AE7-BC9E-1E41F15AC17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1295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6D295-5CB7-1AEE-CED8-FE49187AFF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FEC039-935C-B64F-2A23-88A50EAD24F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3F6657A-6E93-A78C-AD5C-F9BF15DDE5D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6703BD8-BC80-3C32-AFD3-7EB2A5355034}"/>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F6B82D46-5F86-CF6A-DEEC-302846CDEE7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D8B26408-775C-415B-C9EA-15215C961E8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D530B28-8AE4-D248-915A-BB8610C3EA7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D46A8B5C-B4DE-A4C9-4C2D-0925B617437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EC49B81-1FAB-BE53-7308-F07D55EF73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F5E7A75-3A7E-F7A3-7674-0B601EC3217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DC805F9-43BF-56CB-AF8C-EA46DDB1195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923C855-7717-C29A-D347-EC55A0843E3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90A9640-B6EF-C60A-03DB-FFCA864393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C88FE88F-46E3-8A5A-3BCF-5F63B8704C7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5112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8F2C-7F4C-3A08-5267-D86AD51190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B955A-F2F1-62F2-2E80-2C0D846E520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96C409C-0C32-7852-26DC-59DFA708784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FE919DC-074C-C63B-911C-B733F7707199}"/>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4C33571-F05C-23A1-DAAE-D5FCA2C7E83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25AF633-2015-88FA-37BE-9A8048CCA2E1}"/>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3B134DB6-C434-368C-A55C-5E720FCBEFA6}"/>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5CD596D-8F24-6BAA-F9DB-213673401C0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F2C4D673-A48A-2BEE-36A5-06707A6D96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485575F-5BAB-9B30-6A29-39F81142481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352BDAC-3939-BACC-93C7-876F152478C4}"/>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7BBD391-C6F8-85DF-3A46-1CD2EE1A6A83}"/>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6FF38D6-82EF-F7F7-7068-DC3DE19EE2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7C71ECAA-48B0-0B64-2480-F03EA6BE1B8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50272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1E169-6296-BDBE-1187-7AC6C42876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2F3186-D385-33A6-3388-51E2DA51ADF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3E94FCF-8D33-AA63-00D5-5ED83E90C51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F634B28-88D5-CF85-B4B2-15EF2021AE35}"/>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135F6AF1-8215-C227-5330-FFE86319974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5542CF05-9D9A-E085-D849-8FA053D19F3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6D4B5E6-97FF-12A3-60CE-3B0AF85AA8AE}"/>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B3E1B719-8501-6F1A-08B5-F31F5F41FFE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2385899-AA63-DDAA-9C2F-41D6AEEF139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729D44C9-2342-853D-7686-BC2E925CCA1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314CCB0-3FA6-8250-808A-7743E3175C0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3C0A12B7-EEDC-9F78-1891-869E8AC1752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6D070BA-8BFD-9932-0AD6-EDA258ED14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22C9DD7-EDA4-6D2A-186A-4A3F4568649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978585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79FFA-A00A-9F20-8F1C-AD3EEE74B7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C4E730-ED7F-88CC-377E-C6E200D6775F}"/>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110222C-E863-BC97-725F-F51F120014A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62CA9BF-4444-78C1-3209-93E17FE518F2}"/>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78EBCF4-D7F1-606A-6DE5-C3DF84AF9B7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A6A7C533-420E-5570-981C-A843EC4ADE5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C570F080-463A-5A35-0DED-2288EAF81B4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A6C388E-2D21-0EFC-3327-5CD211FA9FB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ECD9C20-1D02-DF76-2B24-7EBFBCC76A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16E9FE0-E03B-5E78-2E80-FB1179A409A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00B4632-0C66-5CDD-1515-8A6DD38D55C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8DAB048D-EF32-96BD-0762-3AF2DA561A6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21C5EB2-71C3-5765-8D11-A4134B13B5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25105DB-52E2-D27F-3FE1-1449C02343F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6111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EE60E-FAD2-59BD-FC43-73EE0E512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BF01BF-A57E-9115-8CC1-38F78EDB54E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C77B919-2721-6C9A-1662-DE3F7BB4924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7376D41-BA70-89D3-5E1D-2E6947119460}"/>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F290A2E-CF6E-9993-B3B8-1E6FEFEE2B24}"/>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873F46E-E807-A580-48EE-307A8ABF99D6}"/>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AC51E97-8BD0-F6C1-98A7-2A7FDE38245B}"/>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05174E0-7B1F-E9E0-C722-C4A20D0A10A2}"/>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1BDC315-A8BF-B775-E5AD-F17D761B3C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FC5F5CB-77B5-BD20-71F6-B4780A79E07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5B9038A-7D59-FDDD-2F3E-BA4D861D809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844A4D7-050B-6977-323E-B92B0992ACD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F6E6D9A-4B0A-29C4-780E-6FC2F1C8D0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1586770-EF55-F718-070C-03A17494C0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700934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BC908-B863-07E3-0A71-34BA3934AF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264096-8187-19E6-83B3-86CA3FFAA8A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12196DC-6F64-4CD7-23CE-DD4729F6AE7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90CC5F1-8979-6357-3CD0-51DAE3664536}"/>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7DD45574-6765-5DC7-665E-BCF8E99D042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F2AAED9-561A-C892-DE16-113922DC0E74}"/>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F023798-9901-10B8-DD3A-E851E7F1E97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075A9BD-1336-E514-2E29-F4734E35FC0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DFFD77F-7000-BDC1-DFB6-56306B7F0F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EEF037CA-F98F-142D-19B3-F7D0DDBF416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EC4E507-9DAF-5F0A-7AB2-41968308B03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CA3A9ADE-11D9-FE9B-26A1-0500BF147FA5}"/>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98D28E4-9DE0-FBF9-CA70-7AD34E276AC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B8A39F2D-655B-493D-B46A-42F82658D8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06544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4F61A-C93D-EA57-73D1-3D0F28E5E5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ECC83A-5514-EAC8-E372-D974B4F2432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1ECE374-6764-CAA9-5F55-A8B1AF49A815}"/>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146D5AD-C123-5B52-6A47-54C824B9C707}"/>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185C7A6-F72D-1341-EE56-893FAEE4781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AC419D16-0375-ED46-CB40-08D85D72C8E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1602970-4D4E-17E1-97AC-4F9FDDAFD7D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34CA679-EA1F-A888-843C-789E4FA1581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2CC43A1-AC8B-803E-E3E6-8F62985395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C2AF8CE-2140-D5B2-EB3C-0EFFB5C25FC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FF18C2C-52A9-567A-C64F-3155E431561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FC11828C-6058-00F4-D301-66D604C928CE}"/>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1885D86-004F-38DF-824E-E30ED26F91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6C4F976-E048-8237-68AF-27863B90BBB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78635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C545-60BC-02F6-E97A-9519295E26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D1919C-D5F6-301A-2894-21137794530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FBE6A7B-EEF5-F5A7-50FD-9FF48BCAD40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1D6A344-2F73-9EB3-0D8E-69B00DA58AE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53B219B-6C73-0C8E-7CE3-E8D1E764369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9229C1B-69D8-9263-3521-35EEE24247C9}"/>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135E1D5-2174-7757-530F-2EE4F93AEDE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2AC6A8D-292C-71DD-5A42-22473D88CA7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461F24A-8922-D33C-957C-3F06B433ED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542A560-6CBF-6446-9C33-7F90AB7327D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C624828-870C-2853-5E66-AD6323A1365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66F91E32-A718-C5B9-ABB0-F0A1EE6997B3}"/>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779F31F-EC6F-9D08-2C6F-52D1BCAE47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8E27A4B-DA70-E910-9F8D-DEB79477281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79094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FAB3D-F71F-AC79-37BD-8B081AB986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BB543C-B470-658E-F08A-6443431B372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7403CD7-60FE-F5E0-FD5F-72FBDC68D6B9}"/>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FE50EFD-A859-0B14-3F5B-FDF882BB2102}"/>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B3D91F36-ADD4-1992-5413-9C988A6CD0D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AA2A028E-8FB8-3A60-E433-EC57ADC375C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E0A3B61-65D2-9F21-ED5D-138FFFCA5361}"/>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40B02A5-0738-CC76-C98F-24D0C71908C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861131F-753E-88DA-E51C-0A3B4042CF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4BAB242E-4F28-D596-0BE0-F38EC8164A7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4D49323-4DEC-C8C9-DABC-01F0E9C32B51}"/>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6E31B42-FA06-7CB9-57E7-DDA5A345351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CDAD70C-824B-1FE6-5946-68065AD672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CE35390-247D-558D-693A-AC0647662A1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00987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709EC-DAC0-9D9B-295A-0BFB301780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59D3C7-47D5-F7C7-019D-19A36FC4950E}"/>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79E7D3D-3628-BF47-6EFB-E71BEBE643D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304E734-A405-7EC0-9BB9-E18BAD7E0ADA}"/>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CE9C74F-FE6F-4D4D-5876-09DBF428382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5CC0F73-2AB4-A97F-9439-D12789110A2D}"/>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82C50D3-163D-2CA9-CB46-25FAEBC9F802}"/>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A6DE427-5670-6361-5ECD-B9C4960252A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3D5AF19-111A-02FC-0493-7962C293CA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E785D4FA-4192-3D9E-5C75-F7F3B2F8058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9905E971-CECD-4DCA-9FC0-77BA347361C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1B4800C1-1D9C-DA4E-F32D-6256C9B3ADE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7D9E5F6A-95FA-2AE4-68A9-275B5526B9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04639D0-796A-0CE3-F709-74430ACF9F6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53458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F1573-EADB-C22D-99E0-796222D88D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F78F7A-92BC-5747-7799-59287E0F4EA0}"/>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15C992A-45D7-49A1-F28C-C51C714FB544}"/>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1408DFF-9010-5042-B571-B1F239D85A9A}"/>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2F2B8A87-2934-0216-B370-9DD567F3293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F463129-B6EC-A897-E8E2-C90CCA828BC0}"/>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6E6173BA-3529-50F0-0E4A-70478073A16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0DC8FB0-A15B-57B9-3EBA-81152B9E9DBF}"/>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B6D4466E-E66D-8AC0-E7D1-3C3633B675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1196CA3-0297-91C9-28C5-8349DD8B97B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7D55B46-C410-A7E5-A531-F28EED2381C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FF99F66-E00C-AC7E-3558-BCB123A8624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46FC1395-C3DD-B0BD-DA05-263004AEF7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D4696DCF-73E1-A779-39FE-9E518F574A3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08273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BC745-76B7-9978-14A0-B8BD83A0A7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B62949-6A08-7380-5B9A-69D16EB19AC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3C15662-E178-3225-0060-638976F85E2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CD3457A-E891-1B74-6386-D13F5A14341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673C0E7-FD27-FF62-1C4D-D224C7ABDFE6}"/>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5A5FCF55-D113-0200-C880-C3DB6C625D0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85AD648B-04AC-72F0-3D31-3236331BFD5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82716D3-5C9E-B399-A6AF-4DEB9854A72F}"/>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3F44251-B808-1C1D-92F9-827B86EF73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46300A63-C17A-5C84-7E5E-A7F759B5ABB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0D2E1CB-FCE7-8954-A774-5B61BA3B5C5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288D73A-EF76-F79F-C3E9-F956F8A7CBB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9C03BDD0-37DC-96E5-AFFA-51667C56C1F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2822688E-38C8-9E08-94D0-4E9A3DAA049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632103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EC15-4410-13C3-1E07-E84D5542C0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93FA97-1166-5549-2C65-9096EC0C9FFE}"/>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83B556C-7BC0-11F1-6331-5B8EA7A157C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1CBA7D8-2615-5E62-845B-98FB110A8085}"/>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F695AD94-024E-5B3F-E8F5-0E8EAD5E193D}"/>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22AA12D-BB15-4C46-43EA-57E868526EBD}"/>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5211F40-A010-4BE0-A35E-615794EB4236}"/>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2F95869-D8B9-281C-B283-70D01C0D993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2751DFB4-74D3-EBFA-FC13-F04E66F8FC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3DC6F6DE-365F-1A88-54F4-0317D573FD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5F49A880-5C31-72A4-2372-8ABE7319A042}"/>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1A3B08C-D4A6-1934-0879-12791B20267E}"/>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8C3EC12A-A0A5-F675-2422-08E112D4A4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9B17497-B3F5-7137-B981-CC67D37ECAF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364387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C57F2-0703-2EE8-E738-171B013D80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1DEA91-124C-322F-39AE-AEB6EC97ECC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4D54844-DDDC-CE28-6BB5-9917D47CD2F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D107F9B-A9EE-DBCE-DFE3-D34AEDCEFDD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B7F7CD1D-64D6-36E7-59A9-7CAE2E2EF0D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10A838F-5179-AFDF-6968-8FF3C21EFBA6}"/>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EA0F906-EBA5-46D1-9D33-0BC5F998D125}"/>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D44179CC-B3F8-AF8D-A388-553F3DC352D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71CA0B7-A46A-B4BB-9485-3F0B2FB509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34E0968-8E0A-04AA-9AE4-7BF87529A6A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C754A19F-C980-0D58-974B-A3A22EA0C832}"/>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AD1C134-625F-316D-EB13-E67B248A2BC5}"/>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308CF31-6B0E-F28E-EC50-6125BC943C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88F616C-E054-6FFB-3454-49289142DB7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2115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1B87F-47CD-A060-BF92-DE5C41AED7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5E137D-4555-D808-8474-A6C8CFDC0AC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A676BFB-CC35-48AE-DD5C-1F9319391C9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93AE90F-E489-01C8-0E96-960500E5AA4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61E6378-58F6-13C0-2E5A-E9AF48892D3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DB4A4CC-6F02-2C83-56EA-304E1D7131F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3904DDC-0D4E-CE68-0A4E-61D30AF7CB3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27252BD-0AA5-59B5-6FEE-504430EE64A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2B21274-E69E-E4FD-9047-2BB333B01A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B7811E4-3699-5C6E-BF4E-F360B5064D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5335BBB-58B6-1E7F-B88A-BA3EB371565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3DF264F3-4497-4B60-4F44-73C60D82BDD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6ED1D49-0AE9-9C35-1048-20C78A7E49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ABFFEEB-ACF9-53D7-C619-376758AFD6B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6203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70D34-9A4E-7C52-2DFA-E8B1A22228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CBCD0E-9E5D-F3CD-2D1B-C26E6D2E8CE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B6DFC98-34B6-30F0-BB5E-F46D7FBFBE4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9DF2C2C-E576-646B-B113-1A8350C3EAF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3A2F2848-D20D-D3D6-CB79-A2494DCF3B2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D57798D-A2AD-BA81-6402-8D2A67E28C75}"/>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6794A9A-6AE9-CEA8-28A0-C440F32DC50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537273F-3186-CE74-0A0C-CB6D8E36E52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0235601-2F80-1D8F-27CC-22481FB197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BB0FA99-80A6-4282-AD02-8E1CFA0DA1B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0A33982-352E-C720-4185-14966A223E2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6C6A3FEA-AEE4-D256-E78E-245EBDD2042F}"/>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C53D65EF-C8B5-0FCC-3D64-E0C0BFCD8C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A6B1D37-AC5A-473D-7341-C189B2D27B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41667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352E7-F884-DD41-72AA-E5E4B909FB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37F5CF-3490-06F1-F3DF-8EC81F72A8AD}"/>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442C04C-0598-8FAD-5FC1-048D894A378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BDEF471-B123-B505-A0C8-FE6E2905A692}"/>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43D9BA0-767D-78F6-4682-A8460178A253}"/>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A1A5B06-E7FD-2721-D00C-D521514D355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8F9B869B-12BB-8788-4976-CC3AE7E9330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C4FD2F5-433F-8E54-E5D8-AF7C9FFA688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100B77D-359C-9AA2-F2C6-3914714487B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B2357BC-379C-E5FB-C7E1-714879FB43A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091AFA6-235F-33DC-69CA-EF2973739E2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C4001D9-6834-DFEF-571B-1C03B334DEB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BF934D4-0141-8B22-1D62-034E3B624B9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67C17C7-21D3-DC43-385E-0EC2CC8419E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90615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384151" cy="1384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632270">
            <a:off x="1628452" y="3259847"/>
            <a:ext cx="5052236" cy="13480390"/>
          </a:xfrm>
          <a:custGeom>
            <a:avLst/>
            <a:gdLst/>
            <a:ahLst/>
            <a:cxnLst/>
            <a:rect l="l" t="t" r="r" b="b"/>
            <a:pathLst>
              <a:path w="5052236" h="13480390">
                <a:moveTo>
                  <a:pt x="0" y="0"/>
                </a:moveTo>
                <a:lnTo>
                  <a:pt x="5052235" y="0"/>
                </a:lnTo>
                <a:lnTo>
                  <a:pt x="5052235" y="13480390"/>
                </a:lnTo>
                <a:lnTo>
                  <a:pt x="0" y="13480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rot="-2429830">
            <a:off x="14923521" y="-3943451"/>
            <a:ext cx="4470391" cy="11927911"/>
          </a:xfrm>
          <a:custGeom>
            <a:avLst/>
            <a:gdLst/>
            <a:ahLst/>
            <a:cxnLst/>
            <a:rect l="l" t="t" r="r" b="b"/>
            <a:pathLst>
              <a:path w="4470391" h="11927911">
                <a:moveTo>
                  <a:pt x="0" y="0"/>
                </a:moveTo>
                <a:lnTo>
                  <a:pt x="4470391" y="0"/>
                </a:lnTo>
                <a:lnTo>
                  <a:pt x="4470391" y="11927911"/>
                </a:lnTo>
                <a:lnTo>
                  <a:pt x="0" y="11927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5" name="Group 25"/>
          <p:cNvGrpSpPr/>
          <p:nvPr/>
        </p:nvGrpSpPr>
        <p:grpSpPr>
          <a:xfrm>
            <a:off x="15665837" y="7583103"/>
            <a:ext cx="1116256" cy="111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2099522" y="621721"/>
            <a:ext cx="1651957" cy="1636080"/>
          </a:xfrm>
          <a:custGeom>
            <a:avLst/>
            <a:gdLst/>
            <a:ahLst/>
            <a:cxnLst/>
            <a:rect l="l" t="t" r="r" b="b"/>
            <a:pathLst>
              <a:path w="1651957" h="1636080">
                <a:moveTo>
                  <a:pt x="0" y="0"/>
                </a:moveTo>
                <a:lnTo>
                  <a:pt x="1651957" y="0"/>
                </a:lnTo>
                <a:lnTo>
                  <a:pt x="1651957" y="1636081"/>
                </a:lnTo>
                <a:lnTo>
                  <a:pt x="0" y="1636081"/>
                </a:lnTo>
                <a:lnTo>
                  <a:pt x="0" y="0"/>
                </a:lnTo>
                <a:close/>
              </a:path>
            </a:pathLst>
          </a:custGeom>
          <a:blipFill>
            <a:blip r:embed="rId4">
              <a:extLst>
                <a:ext uri="{96DAC541-7B7A-43D3-8B79-37D633B846F1}">
                  <asvg:svgBlip xmlns:asvg="http://schemas.microsoft.com/office/drawing/2016/SVG/main" r:embed="rId5"/>
                </a:ext>
              </a:extLst>
            </a:blip>
            <a:stretch>
              <a:fillRect r="-444882" b="-318129"/>
            </a:stretch>
          </a:blipFill>
        </p:spPr>
        <p:txBody>
          <a:bodyPr/>
          <a:lstStyle/>
          <a:p>
            <a:endParaRPr lang="en-US"/>
          </a:p>
        </p:txBody>
      </p:sp>
      <p:sp>
        <p:nvSpPr>
          <p:cNvPr id="29" name="TextBox 29"/>
          <p:cNvSpPr txBox="1"/>
          <p:nvPr/>
        </p:nvSpPr>
        <p:spPr>
          <a:xfrm>
            <a:off x="4648200" y="1199093"/>
            <a:ext cx="9344169" cy="1043363"/>
          </a:xfrm>
          <a:prstGeom prst="rect">
            <a:avLst/>
          </a:prstGeom>
        </p:spPr>
        <p:txBody>
          <a:bodyPr wrap="square" lIns="0" tIns="0" rIns="0" bIns="0" rtlCol="0" anchor="t">
            <a:spAutoFit/>
          </a:bodyPr>
          <a:lstStyle/>
          <a:p>
            <a:pPr algn="ctr">
              <a:lnSpc>
                <a:spcPts val="7919"/>
              </a:lnSpc>
            </a:pPr>
            <a:r>
              <a:rPr lang="vi-VN" sz="9600">
                <a:solidFill>
                  <a:srgbClr val="242622"/>
                </a:solidFill>
                <a:latin typeface="Lilita One"/>
                <a:ea typeface="Lilita One"/>
                <a:cs typeface="Lilita One"/>
                <a:sym typeface="Lilita One"/>
              </a:rPr>
              <a:t>12.7 HIỆU SUẤT</a:t>
            </a:r>
            <a:endParaRPr lang="en-US" sz="9600">
              <a:solidFill>
                <a:srgbClr val="242622"/>
              </a:solidFill>
              <a:latin typeface="Lilita One"/>
              <a:ea typeface="Lilita One"/>
              <a:cs typeface="Lilita One"/>
              <a:sym typeface="Lilita One"/>
            </a:endParaRPr>
          </a:p>
        </p:txBody>
      </p:sp>
      <p:sp>
        <p:nvSpPr>
          <p:cNvPr id="33" name="Freeform 33"/>
          <p:cNvSpPr/>
          <p:nvPr/>
        </p:nvSpPr>
        <p:spPr>
          <a:xfrm>
            <a:off x="16383000" y="5143500"/>
            <a:ext cx="1651957" cy="1636080"/>
          </a:xfrm>
          <a:custGeom>
            <a:avLst/>
            <a:gdLst/>
            <a:ahLst/>
            <a:cxnLst/>
            <a:rect l="l" t="t" r="r" b="b"/>
            <a:pathLst>
              <a:path w="1651957" h="1636080">
                <a:moveTo>
                  <a:pt x="0" y="0"/>
                </a:moveTo>
                <a:lnTo>
                  <a:pt x="1651957" y="0"/>
                </a:lnTo>
                <a:lnTo>
                  <a:pt x="1651957" y="1636080"/>
                </a:lnTo>
                <a:lnTo>
                  <a:pt x="0" y="1636080"/>
                </a:lnTo>
                <a:lnTo>
                  <a:pt x="0" y="0"/>
                </a:lnTo>
                <a:close/>
              </a:path>
            </a:pathLst>
          </a:custGeom>
          <a:blipFill>
            <a:blip r:embed="rId6">
              <a:extLst>
                <a:ext uri="{96DAC541-7B7A-43D3-8B79-37D633B846F1}">
                  <asvg:svgBlip xmlns:asvg="http://schemas.microsoft.com/office/drawing/2016/SVG/main" r:embed="rId7"/>
                </a:ext>
              </a:extLst>
            </a:blip>
            <a:stretch>
              <a:fillRect r="-444882" b="-318129"/>
            </a:stretch>
          </a:blipFill>
        </p:spPr>
        <p:txBody>
          <a:bodyPr/>
          <a:lstStyle/>
          <a:p>
            <a:endParaRPr lang="en-US"/>
          </a:p>
        </p:txBody>
      </p:sp>
      <p:sp>
        <p:nvSpPr>
          <p:cNvPr id="34" name="Freeform 34"/>
          <p:cNvSpPr/>
          <p:nvPr/>
        </p:nvSpPr>
        <p:spPr>
          <a:xfrm>
            <a:off x="16782093" y="5316003"/>
            <a:ext cx="738799" cy="1000836"/>
          </a:xfrm>
          <a:custGeom>
            <a:avLst/>
            <a:gdLst/>
            <a:ahLst/>
            <a:cxnLst/>
            <a:rect l="l" t="t" r="r" b="b"/>
            <a:pathLst>
              <a:path w="738799" h="1000836">
                <a:moveTo>
                  <a:pt x="0" y="0"/>
                </a:moveTo>
                <a:lnTo>
                  <a:pt x="738799" y="0"/>
                </a:lnTo>
                <a:lnTo>
                  <a:pt x="738799" y="1000836"/>
                </a:lnTo>
                <a:lnTo>
                  <a:pt x="0" y="1000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5" name="Group 6">
            <a:extLst>
              <a:ext uri="{FF2B5EF4-FFF2-40B4-BE49-F238E27FC236}">
                <a16:creationId xmlns:a16="http://schemas.microsoft.com/office/drawing/2014/main" id="{F9C0F72B-8163-C007-46FB-E42287B58AA0}"/>
              </a:ext>
            </a:extLst>
          </p:cNvPr>
          <p:cNvGrpSpPr/>
          <p:nvPr/>
        </p:nvGrpSpPr>
        <p:grpSpPr>
          <a:xfrm>
            <a:off x="8385221" y="2931619"/>
            <a:ext cx="7592407" cy="1605473"/>
            <a:chOff x="0" y="0"/>
            <a:chExt cx="1706190" cy="283994"/>
          </a:xfrm>
        </p:grpSpPr>
        <p:sp>
          <p:nvSpPr>
            <p:cNvPr id="36" name="Freeform 7">
              <a:extLst>
                <a:ext uri="{FF2B5EF4-FFF2-40B4-BE49-F238E27FC236}">
                  <a16:creationId xmlns:a16="http://schemas.microsoft.com/office/drawing/2014/main" id="{7BFE71E3-1E89-8050-1779-93AFD229E071}"/>
                </a:ext>
              </a:extLst>
            </p:cNvPr>
            <p:cNvSpPr/>
            <p:nvPr/>
          </p:nvSpPr>
          <p:spPr>
            <a:xfrm>
              <a:off x="0" y="0"/>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sz="3200"/>
            </a:p>
          </p:txBody>
        </p:sp>
        <p:sp>
          <p:nvSpPr>
            <p:cNvPr id="37" name="TextBox 8">
              <a:extLst>
                <a:ext uri="{FF2B5EF4-FFF2-40B4-BE49-F238E27FC236}">
                  <a16:creationId xmlns:a16="http://schemas.microsoft.com/office/drawing/2014/main" id="{82F7E820-4F76-77AE-544B-42CCFA30246A}"/>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sz="3200"/>
            </a:p>
          </p:txBody>
        </p:sp>
      </p:grpSp>
      <p:grpSp>
        <p:nvGrpSpPr>
          <p:cNvPr id="38" name="Group 9">
            <a:extLst>
              <a:ext uri="{FF2B5EF4-FFF2-40B4-BE49-F238E27FC236}">
                <a16:creationId xmlns:a16="http://schemas.microsoft.com/office/drawing/2014/main" id="{C52C41F8-3F9C-B008-3B50-D8316D70189E}"/>
              </a:ext>
            </a:extLst>
          </p:cNvPr>
          <p:cNvGrpSpPr/>
          <p:nvPr/>
        </p:nvGrpSpPr>
        <p:grpSpPr>
          <a:xfrm>
            <a:off x="1816602" y="2887941"/>
            <a:ext cx="7343655" cy="1636080"/>
            <a:chOff x="-13419" y="5827"/>
            <a:chExt cx="1263765" cy="283994"/>
          </a:xfrm>
        </p:grpSpPr>
        <p:sp>
          <p:nvSpPr>
            <p:cNvPr id="39" name="Freeform 10">
              <a:extLst>
                <a:ext uri="{FF2B5EF4-FFF2-40B4-BE49-F238E27FC236}">
                  <a16:creationId xmlns:a16="http://schemas.microsoft.com/office/drawing/2014/main" id="{F4598274-7D1D-7213-BEC6-0DE51050638E}"/>
                </a:ext>
              </a:extLst>
            </p:cNvPr>
            <p:cNvSpPr/>
            <p:nvPr/>
          </p:nvSpPr>
          <p:spPr>
            <a:xfrm>
              <a:off x="-13419" y="5827"/>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40" name="TextBox 11">
              <a:extLst>
                <a:ext uri="{FF2B5EF4-FFF2-40B4-BE49-F238E27FC236}">
                  <a16:creationId xmlns:a16="http://schemas.microsoft.com/office/drawing/2014/main" id="{DFFCD920-EC11-BA0E-5566-553F7D368BB5}"/>
                </a:ext>
              </a:extLst>
            </p:cNvPr>
            <p:cNvSpPr txBox="1"/>
            <p:nvPr/>
          </p:nvSpPr>
          <p:spPr>
            <a:xfrm>
              <a:off x="0" y="47625"/>
              <a:ext cx="1250346" cy="236369"/>
            </a:xfrm>
            <a:prstGeom prst="rect">
              <a:avLst/>
            </a:prstGeom>
          </p:spPr>
          <p:txBody>
            <a:bodyPr lIns="50800" tIns="50800" rIns="50800" bIns="50800" rtlCol="0" anchor="ctr"/>
            <a:lstStyle/>
            <a:p>
              <a:pPr algn="ctr">
                <a:lnSpc>
                  <a:spcPts val="2799"/>
                </a:lnSpc>
              </a:pPr>
              <a:r>
                <a:rPr lang="en-US" sz="3200" b="1">
                  <a:effectLst/>
                  <a:latin typeface="Solway" panose="020B0604020202020204" charset="0"/>
                  <a:ea typeface="Aptos" panose="020B0004020202020204" pitchFamily="34" charset="0"/>
                </a:rPr>
                <a:t>1. </a:t>
              </a:r>
              <a:r>
                <a:rPr lang="en-US" sz="3200" b="1">
                  <a:solidFill>
                    <a:schemeClr val="bg1"/>
                  </a:solidFill>
                  <a:effectLst/>
                  <a:latin typeface="Solway" panose="020B0604020202020204" charset="0"/>
                  <a:ea typeface="Aptos" panose="020B0004020202020204" pitchFamily="34" charset="0"/>
                </a:rPr>
                <a:t>I/O và Hiệu Suất</a:t>
              </a:r>
              <a:endParaRPr lang="en-US" sz="3200">
                <a:solidFill>
                  <a:schemeClr val="bg1"/>
                </a:solidFill>
                <a:latin typeface="Solway" panose="020B0604020202020204" charset="0"/>
                <a:ea typeface="Solway"/>
                <a:cs typeface="Solway"/>
                <a:sym typeface="Solway"/>
              </a:endParaRPr>
            </a:p>
          </p:txBody>
        </p:sp>
      </p:grpSp>
      <p:sp>
        <p:nvSpPr>
          <p:cNvPr id="30" name="TextBox 11">
            <a:extLst>
              <a:ext uri="{FF2B5EF4-FFF2-40B4-BE49-F238E27FC236}">
                <a16:creationId xmlns:a16="http://schemas.microsoft.com/office/drawing/2014/main" id="{005B81E3-95B8-1A1B-5F0E-BC1E2B3B3216}"/>
              </a:ext>
            </a:extLst>
          </p:cNvPr>
          <p:cNvSpPr txBox="1"/>
          <p:nvPr/>
        </p:nvSpPr>
        <p:spPr>
          <a:xfrm>
            <a:off x="9293847" y="3105752"/>
            <a:ext cx="5965159" cy="1361714"/>
          </a:xfrm>
          <a:prstGeom prst="rect">
            <a:avLst/>
          </a:prstGeom>
        </p:spPr>
        <p:txBody>
          <a:bodyPr lIns="50800" tIns="50800" rIns="50800" bIns="50800" rtlCol="0" anchor="ctr"/>
          <a:lstStyle/>
          <a:p>
            <a:pPr algn="ctr"/>
            <a:r>
              <a:rPr lang="en-US" sz="2800" b="1" kern="100">
                <a:effectLst/>
                <a:latin typeface="Solway" panose="020B0604020202020204" charset="0"/>
                <a:ea typeface="Aptos" panose="020B0004020202020204" pitchFamily="34" charset="0"/>
                <a:cs typeface="Times New Roman" panose="02020603050405020304" pitchFamily="18" charset="0"/>
              </a:rPr>
              <a:t>5. </a:t>
            </a:r>
            <a:r>
              <a:rPr lang="en-US" sz="2800" b="1" kern="100">
                <a:solidFill>
                  <a:schemeClr val="bg1"/>
                </a:solidFill>
                <a:effectLst/>
                <a:latin typeface="Solway" panose="020B0604020202020204" charset="0"/>
                <a:ea typeface="Aptos" panose="020B0004020202020204" pitchFamily="34" charset="0"/>
                <a:cs typeface="Times New Roman" panose="02020603050405020304" pitchFamily="18" charset="0"/>
              </a:rPr>
              <a:t>Cải Thiện Hiệu Suất I/O</a:t>
            </a:r>
            <a:endParaRPr lang="en-US" sz="28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grpSp>
        <p:nvGrpSpPr>
          <p:cNvPr id="31" name="Group 6">
            <a:extLst>
              <a:ext uri="{FF2B5EF4-FFF2-40B4-BE49-F238E27FC236}">
                <a16:creationId xmlns:a16="http://schemas.microsoft.com/office/drawing/2014/main" id="{4D70D0EE-FB31-B34F-E5B0-550BE7BC80FD}"/>
              </a:ext>
            </a:extLst>
          </p:cNvPr>
          <p:cNvGrpSpPr/>
          <p:nvPr/>
        </p:nvGrpSpPr>
        <p:grpSpPr>
          <a:xfrm>
            <a:off x="8364521" y="4631175"/>
            <a:ext cx="7553187" cy="1631546"/>
            <a:chOff x="0" y="-4612"/>
            <a:chExt cx="1706190" cy="288606"/>
          </a:xfrm>
        </p:grpSpPr>
        <p:sp>
          <p:nvSpPr>
            <p:cNvPr id="32" name="Freeform 7">
              <a:extLst>
                <a:ext uri="{FF2B5EF4-FFF2-40B4-BE49-F238E27FC236}">
                  <a16:creationId xmlns:a16="http://schemas.microsoft.com/office/drawing/2014/main" id="{714E42E3-D6D0-F8ED-0251-0466DC80C125}"/>
                </a:ext>
              </a:extLst>
            </p:cNvPr>
            <p:cNvSpPr/>
            <p:nvPr/>
          </p:nvSpPr>
          <p:spPr>
            <a:xfrm>
              <a:off x="0" y="-4612"/>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a:p>
          </p:txBody>
        </p:sp>
        <p:sp>
          <p:nvSpPr>
            <p:cNvPr id="41" name="TextBox 8">
              <a:extLst>
                <a:ext uri="{FF2B5EF4-FFF2-40B4-BE49-F238E27FC236}">
                  <a16:creationId xmlns:a16="http://schemas.microsoft.com/office/drawing/2014/main" id="{2A8F176F-1D19-BEEB-A445-EBEF6C034FF4}"/>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a:p>
          </p:txBody>
        </p:sp>
      </p:grpSp>
      <p:grpSp>
        <p:nvGrpSpPr>
          <p:cNvPr id="42" name="Group 9">
            <a:extLst>
              <a:ext uri="{FF2B5EF4-FFF2-40B4-BE49-F238E27FC236}">
                <a16:creationId xmlns:a16="http://schemas.microsoft.com/office/drawing/2014/main" id="{E8B03CEC-C9B1-2CDA-6219-93E8419BC5E7}"/>
              </a:ext>
            </a:extLst>
          </p:cNvPr>
          <p:cNvGrpSpPr/>
          <p:nvPr/>
        </p:nvGrpSpPr>
        <p:grpSpPr>
          <a:xfrm>
            <a:off x="1911524" y="4617687"/>
            <a:ext cx="7184978" cy="1636080"/>
            <a:chOff x="-11799" y="-2817"/>
            <a:chExt cx="1250346" cy="283994"/>
          </a:xfrm>
        </p:grpSpPr>
        <p:sp>
          <p:nvSpPr>
            <p:cNvPr id="43" name="Freeform 10">
              <a:extLst>
                <a:ext uri="{FF2B5EF4-FFF2-40B4-BE49-F238E27FC236}">
                  <a16:creationId xmlns:a16="http://schemas.microsoft.com/office/drawing/2014/main" id="{870E2280-88A6-A8CB-E2EA-60A2BE57018C}"/>
                </a:ext>
              </a:extLst>
            </p:cNvPr>
            <p:cNvSpPr/>
            <p:nvPr/>
          </p:nvSpPr>
          <p:spPr>
            <a:xfrm>
              <a:off x="-11799" y="-2817"/>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44" name="TextBox 11">
              <a:extLst>
                <a:ext uri="{FF2B5EF4-FFF2-40B4-BE49-F238E27FC236}">
                  <a16:creationId xmlns:a16="http://schemas.microsoft.com/office/drawing/2014/main" id="{83F6ADC6-D489-C8EB-9B79-1BFA40F7B200}"/>
                </a:ext>
              </a:extLst>
            </p:cNvPr>
            <p:cNvSpPr txBox="1"/>
            <p:nvPr/>
          </p:nvSpPr>
          <p:spPr>
            <a:xfrm>
              <a:off x="11743" y="30723"/>
              <a:ext cx="1203233" cy="236369"/>
            </a:xfrm>
            <a:prstGeom prst="rect">
              <a:avLst/>
            </a:prstGeom>
          </p:spPr>
          <p:txBody>
            <a:bodyPr lIns="50800" tIns="50800" rIns="50800" bIns="50800" rtlCol="0" anchor="ctr"/>
            <a:lstStyle/>
            <a:p>
              <a:pPr algn="ctr"/>
              <a:r>
                <a:rPr lang="en-US" sz="3200" b="1">
                  <a:effectLst/>
                  <a:latin typeface="Solway" panose="020B0604020202020204" charset="0"/>
                  <a:ea typeface="Aptos" panose="020B0004020202020204" pitchFamily="34" charset="0"/>
                </a:rPr>
                <a:t>2. </a:t>
              </a:r>
              <a:r>
                <a:rPr lang="en-US" sz="3200" b="1">
                  <a:solidFill>
                    <a:schemeClr val="bg1"/>
                  </a:solidFill>
                  <a:effectLst/>
                  <a:latin typeface="Solway" panose="020B0604020202020204" charset="0"/>
                  <a:ea typeface="Aptos" panose="020B0004020202020204" pitchFamily="34" charset="0"/>
                </a:rPr>
                <a:t>I/O theo Lập Trình vs I/O Điều Khiển Bằng Ngắt</a:t>
              </a:r>
              <a:endParaRPr lang="en-US" sz="3200">
                <a:solidFill>
                  <a:schemeClr val="bg1"/>
                </a:solidFill>
                <a:latin typeface="Solway" panose="020B0604020202020204" charset="0"/>
                <a:ea typeface="Solway"/>
                <a:cs typeface="Solway"/>
                <a:sym typeface="Solway"/>
              </a:endParaRPr>
            </a:p>
          </p:txBody>
        </p:sp>
      </p:grpSp>
      <p:grpSp>
        <p:nvGrpSpPr>
          <p:cNvPr id="45" name="Group 6">
            <a:extLst>
              <a:ext uri="{FF2B5EF4-FFF2-40B4-BE49-F238E27FC236}">
                <a16:creationId xmlns:a16="http://schemas.microsoft.com/office/drawing/2014/main" id="{D09C5EA0-66C4-AD8E-6758-8485F0AC1E43}"/>
              </a:ext>
            </a:extLst>
          </p:cNvPr>
          <p:cNvGrpSpPr/>
          <p:nvPr/>
        </p:nvGrpSpPr>
        <p:grpSpPr>
          <a:xfrm>
            <a:off x="8368567" y="6316839"/>
            <a:ext cx="7557232" cy="1605473"/>
            <a:chOff x="0" y="0"/>
            <a:chExt cx="1706190" cy="283994"/>
          </a:xfrm>
        </p:grpSpPr>
        <p:sp>
          <p:nvSpPr>
            <p:cNvPr id="46" name="Freeform 7">
              <a:extLst>
                <a:ext uri="{FF2B5EF4-FFF2-40B4-BE49-F238E27FC236}">
                  <a16:creationId xmlns:a16="http://schemas.microsoft.com/office/drawing/2014/main" id="{32216BB5-2922-4393-A7D7-B4E19AFE0029}"/>
                </a:ext>
              </a:extLst>
            </p:cNvPr>
            <p:cNvSpPr/>
            <p:nvPr/>
          </p:nvSpPr>
          <p:spPr>
            <a:xfrm>
              <a:off x="0" y="0"/>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a:p>
          </p:txBody>
        </p:sp>
        <p:sp>
          <p:nvSpPr>
            <p:cNvPr id="47" name="TextBox 8">
              <a:extLst>
                <a:ext uri="{FF2B5EF4-FFF2-40B4-BE49-F238E27FC236}">
                  <a16:creationId xmlns:a16="http://schemas.microsoft.com/office/drawing/2014/main" id="{B65C7D58-C9ED-7034-22BD-79B479850BEF}"/>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a:p>
          </p:txBody>
        </p:sp>
      </p:grpSp>
      <p:grpSp>
        <p:nvGrpSpPr>
          <p:cNvPr id="48" name="Group 9">
            <a:extLst>
              <a:ext uri="{FF2B5EF4-FFF2-40B4-BE49-F238E27FC236}">
                <a16:creationId xmlns:a16="http://schemas.microsoft.com/office/drawing/2014/main" id="{8AD26894-7F69-ED12-17F2-C426CDFEC83F}"/>
              </a:ext>
            </a:extLst>
          </p:cNvPr>
          <p:cNvGrpSpPr/>
          <p:nvPr/>
        </p:nvGrpSpPr>
        <p:grpSpPr>
          <a:xfrm>
            <a:off x="1873425" y="6286150"/>
            <a:ext cx="7231625" cy="1651928"/>
            <a:chOff x="-15972" y="-2751"/>
            <a:chExt cx="1266318" cy="286745"/>
          </a:xfrm>
        </p:grpSpPr>
        <p:sp>
          <p:nvSpPr>
            <p:cNvPr id="49" name="Freeform 10">
              <a:extLst>
                <a:ext uri="{FF2B5EF4-FFF2-40B4-BE49-F238E27FC236}">
                  <a16:creationId xmlns:a16="http://schemas.microsoft.com/office/drawing/2014/main" id="{42DB9175-5983-A688-A254-5C77DBDD553D}"/>
                </a:ext>
              </a:extLst>
            </p:cNvPr>
            <p:cNvSpPr/>
            <p:nvPr/>
          </p:nvSpPr>
          <p:spPr>
            <a:xfrm>
              <a:off x="-15972" y="-2751"/>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50" name="TextBox 11">
              <a:extLst>
                <a:ext uri="{FF2B5EF4-FFF2-40B4-BE49-F238E27FC236}">
                  <a16:creationId xmlns:a16="http://schemas.microsoft.com/office/drawing/2014/main" id="{A62C8B1E-44F6-F1EC-2592-2DB1BD6D9D93}"/>
                </a:ext>
              </a:extLst>
            </p:cNvPr>
            <p:cNvSpPr txBox="1"/>
            <p:nvPr/>
          </p:nvSpPr>
          <p:spPr>
            <a:xfrm>
              <a:off x="0" y="47625"/>
              <a:ext cx="1250346" cy="236369"/>
            </a:xfrm>
            <a:prstGeom prst="rect">
              <a:avLst/>
            </a:prstGeom>
          </p:spPr>
          <p:txBody>
            <a:bodyPr lIns="50800" tIns="50800" rIns="50800" bIns="50800" rtlCol="0" anchor="ctr"/>
            <a:lstStyle/>
            <a:p>
              <a:pPr algn="ctr">
                <a:lnSpc>
                  <a:spcPts val="2799"/>
                </a:lnSpc>
              </a:pPr>
              <a:r>
                <a:rPr lang="en-US" sz="3200" b="1">
                  <a:effectLst/>
                  <a:latin typeface="Solway" panose="020B0604020202020204" charset="0"/>
                  <a:ea typeface="Aptos" panose="020B0004020202020204" pitchFamily="34" charset="0"/>
                </a:rPr>
                <a:t>3. </a:t>
              </a:r>
              <a:r>
                <a:rPr lang="en-US" sz="3200" b="1">
                  <a:solidFill>
                    <a:schemeClr val="bg1"/>
                  </a:solidFill>
                  <a:effectLst/>
                  <a:latin typeface="Solway" panose="020B0604020202020204" charset="0"/>
                  <a:ea typeface="Aptos" panose="020B0004020202020204" pitchFamily="34" charset="0"/>
                </a:rPr>
                <a:t>Lưu Lượng Mạng và I/O</a:t>
              </a:r>
              <a:endParaRPr lang="en-US" sz="3200">
                <a:solidFill>
                  <a:schemeClr val="bg1"/>
                </a:solidFill>
                <a:latin typeface="Solway" panose="020B0604020202020204" charset="0"/>
                <a:ea typeface="Solway"/>
                <a:cs typeface="Solway"/>
                <a:sym typeface="Solway"/>
              </a:endParaRPr>
            </a:p>
          </p:txBody>
        </p:sp>
      </p:grpSp>
      <p:grpSp>
        <p:nvGrpSpPr>
          <p:cNvPr id="51" name="Group 6">
            <a:extLst>
              <a:ext uri="{FF2B5EF4-FFF2-40B4-BE49-F238E27FC236}">
                <a16:creationId xmlns:a16="http://schemas.microsoft.com/office/drawing/2014/main" id="{598C0EA4-54BC-AE5D-22CD-09AADF8074DD}"/>
              </a:ext>
            </a:extLst>
          </p:cNvPr>
          <p:cNvGrpSpPr/>
          <p:nvPr/>
        </p:nvGrpSpPr>
        <p:grpSpPr>
          <a:xfrm>
            <a:off x="8364521" y="8022889"/>
            <a:ext cx="7557232" cy="1605473"/>
            <a:chOff x="0" y="0"/>
            <a:chExt cx="1706190" cy="283994"/>
          </a:xfrm>
        </p:grpSpPr>
        <p:sp>
          <p:nvSpPr>
            <p:cNvPr id="52" name="Freeform 7">
              <a:extLst>
                <a:ext uri="{FF2B5EF4-FFF2-40B4-BE49-F238E27FC236}">
                  <a16:creationId xmlns:a16="http://schemas.microsoft.com/office/drawing/2014/main" id="{86E4F6B6-37AF-7850-00A4-CDC571362563}"/>
                </a:ext>
              </a:extLst>
            </p:cNvPr>
            <p:cNvSpPr/>
            <p:nvPr/>
          </p:nvSpPr>
          <p:spPr>
            <a:xfrm>
              <a:off x="0" y="0"/>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a:p>
          </p:txBody>
        </p:sp>
        <p:sp>
          <p:nvSpPr>
            <p:cNvPr id="53" name="TextBox 8">
              <a:extLst>
                <a:ext uri="{FF2B5EF4-FFF2-40B4-BE49-F238E27FC236}">
                  <a16:creationId xmlns:a16="http://schemas.microsoft.com/office/drawing/2014/main" id="{3447FE77-C8B2-842C-082A-41323280EC56}"/>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a:p>
          </p:txBody>
        </p:sp>
      </p:grpSp>
      <p:grpSp>
        <p:nvGrpSpPr>
          <p:cNvPr id="54" name="Group 9">
            <a:extLst>
              <a:ext uri="{FF2B5EF4-FFF2-40B4-BE49-F238E27FC236}">
                <a16:creationId xmlns:a16="http://schemas.microsoft.com/office/drawing/2014/main" id="{99010F10-FDB9-058B-EFF2-E3604C835BA7}"/>
              </a:ext>
            </a:extLst>
          </p:cNvPr>
          <p:cNvGrpSpPr/>
          <p:nvPr/>
        </p:nvGrpSpPr>
        <p:grpSpPr>
          <a:xfrm>
            <a:off x="1947860" y="8009878"/>
            <a:ext cx="7193501" cy="1651928"/>
            <a:chOff x="-15972" y="-2751"/>
            <a:chExt cx="1266318" cy="286745"/>
          </a:xfrm>
        </p:grpSpPr>
        <p:sp>
          <p:nvSpPr>
            <p:cNvPr id="55" name="Freeform 10">
              <a:extLst>
                <a:ext uri="{FF2B5EF4-FFF2-40B4-BE49-F238E27FC236}">
                  <a16:creationId xmlns:a16="http://schemas.microsoft.com/office/drawing/2014/main" id="{3F164226-8C41-D975-BB67-079B1360373A}"/>
                </a:ext>
              </a:extLst>
            </p:cNvPr>
            <p:cNvSpPr/>
            <p:nvPr/>
          </p:nvSpPr>
          <p:spPr>
            <a:xfrm>
              <a:off x="-15972" y="-2751"/>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56" name="TextBox 11">
              <a:extLst>
                <a:ext uri="{FF2B5EF4-FFF2-40B4-BE49-F238E27FC236}">
                  <a16:creationId xmlns:a16="http://schemas.microsoft.com/office/drawing/2014/main" id="{FC08F5E1-6AC5-6354-8540-6E7E3E5C86ED}"/>
                </a:ext>
              </a:extLst>
            </p:cNvPr>
            <p:cNvSpPr txBox="1"/>
            <p:nvPr/>
          </p:nvSpPr>
          <p:spPr>
            <a:xfrm>
              <a:off x="0" y="47625"/>
              <a:ext cx="1250346" cy="236369"/>
            </a:xfrm>
            <a:prstGeom prst="rect">
              <a:avLst/>
            </a:prstGeom>
          </p:spPr>
          <p:txBody>
            <a:bodyPr lIns="50800" tIns="50800" rIns="50800" bIns="50800" rtlCol="0" anchor="ctr"/>
            <a:lstStyle/>
            <a:p>
              <a:pPr algn="ctr"/>
              <a:r>
                <a:rPr lang="en-US" sz="3200" b="1">
                  <a:effectLst/>
                  <a:latin typeface="Solway" panose="020B0604020202020204" charset="0"/>
                  <a:ea typeface="Aptos" panose="020B0004020202020204" pitchFamily="34" charset="0"/>
                </a:rPr>
                <a:t>4. </a:t>
              </a:r>
              <a:r>
                <a:rPr lang="en-US" sz="3200" b="1">
                  <a:solidFill>
                    <a:schemeClr val="bg1"/>
                  </a:solidFill>
                  <a:effectLst/>
                  <a:latin typeface="Solway" panose="020B0604020202020204" charset="0"/>
                  <a:ea typeface="Aptos" panose="020B0004020202020204" pitchFamily="34" charset="0"/>
                </a:rPr>
                <a:t>Giảm Tải Cho CPU với Kênh I/O</a:t>
              </a:r>
              <a:endParaRPr lang="en-US" sz="3200">
                <a:solidFill>
                  <a:schemeClr val="bg1"/>
                </a:solidFill>
                <a:latin typeface="Solway" panose="020B0604020202020204" charset="0"/>
                <a:ea typeface="Solway"/>
                <a:cs typeface="Solway"/>
                <a:sym typeface="Solway"/>
              </a:endParaRPr>
            </a:p>
          </p:txBody>
        </p:sp>
      </p:grpSp>
      <p:sp>
        <p:nvSpPr>
          <p:cNvPr id="57" name="TextBox 11">
            <a:extLst>
              <a:ext uri="{FF2B5EF4-FFF2-40B4-BE49-F238E27FC236}">
                <a16:creationId xmlns:a16="http://schemas.microsoft.com/office/drawing/2014/main" id="{F321993F-B29F-74E6-94B3-0E75857ED03D}"/>
              </a:ext>
            </a:extLst>
          </p:cNvPr>
          <p:cNvSpPr txBox="1"/>
          <p:nvPr/>
        </p:nvSpPr>
        <p:spPr>
          <a:xfrm>
            <a:off x="9337137" y="6506215"/>
            <a:ext cx="5965159" cy="1361714"/>
          </a:xfrm>
          <a:prstGeom prst="rect">
            <a:avLst/>
          </a:prstGeom>
        </p:spPr>
        <p:txBody>
          <a:bodyPr lIns="50800" tIns="50800" rIns="50800" bIns="50800" rtlCol="0" anchor="ctr"/>
          <a:lstStyle/>
          <a:p>
            <a:pPr algn="ctr"/>
            <a:r>
              <a:rPr lang="en-US" sz="3200" b="1" kern="100">
                <a:effectLst/>
                <a:latin typeface="Solway" panose="020B0604020202020204" charset="0"/>
                <a:ea typeface="Aptos" panose="020B0004020202020204" pitchFamily="34" charset="0"/>
                <a:cs typeface="Times New Roman" panose="02020603050405020304" pitchFamily="18" charset="0"/>
              </a:rPr>
              <a:t>7. </a:t>
            </a:r>
            <a:r>
              <a:rPr lang="en-US" sz="3200" b="1" kern="100">
                <a:solidFill>
                  <a:schemeClr val="bg1"/>
                </a:solidFill>
                <a:effectLst/>
                <a:latin typeface="Solway" panose="020B0604020202020204" charset="0"/>
                <a:ea typeface="Aptos" panose="020B0004020202020204" pitchFamily="34" charset="0"/>
                <a:cs typeface="Times New Roman" panose="02020603050405020304" pitchFamily="18" charset="0"/>
              </a:rPr>
              <a:t>Tiến Bộ của Thiết Bị I/O</a:t>
            </a:r>
            <a:endPar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sp>
        <p:nvSpPr>
          <p:cNvPr id="58" name="TextBox 11">
            <a:extLst>
              <a:ext uri="{FF2B5EF4-FFF2-40B4-BE49-F238E27FC236}">
                <a16:creationId xmlns:a16="http://schemas.microsoft.com/office/drawing/2014/main" id="{DDB7D9B8-C3DF-E2B8-29D6-6FF54E9DBCA6}"/>
              </a:ext>
            </a:extLst>
          </p:cNvPr>
          <p:cNvSpPr txBox="1"/>
          <p:nvPr/>
        </p:nvSpPr>
        <p:spPr>
          <a:xfrm>
            <a:off x="9241672" y="4704485"/>
            <a:ext cx="5965159" cy="1361714"/>
          </a:xfrm>
          <a:prstGeom prst="rect">
            <a:avLst/>
          </a:prstGeom>
        </p:spPr>
        <p:txBody>
          <a:bodyPr lIns="50800" tIns="50800" rIns="50800" bIns="50800" rtlCol="0" anchor="ctr"/>
          <a:lstStyle/>
          <a:p>
            <a:pPr algn="ctr"/>
            <a:r>
              <a:rPr lang="en-US" sz="3200" b="1" kern="100">
                <a:effectLst/>
                <a:latin typeface="Solway" panose="020B0604020202020204" charset="0"/>
                <a:ea typeface="Aptos" panose="020B0004020202020204" pitchFamily="34" charset="0"/>
                <a:cs typeface="Times New Roman" panose="02020603050405020304" pitchFamily="18" charset="0"/>
              </a:rPr>
              <a:t>6. </a:t>
            </a:r>
            <a:r>
              <a:rPr lang="en-US" sz="3200" b="1" kern="100">
                <a:solidFill>
                  <a:schemeClr val="bg1"/>
                </a:solidFill>
                <a:effectLst/>
                <a:latin typeface="Solway" panose="020B0604020202020204" charset="0"/>
                <a:ea typeface="Aptos" panose="020B0004020202020204" pitchFamily="34" charset="0"/>
                <a:cs typeface="Times New Roman" panose="02020603050405020304" pitchFamily="18" charset="0"/>
              </a:rPr>
              <a:t>Triển Khai Chức Năng I/O</a:t>
            </a:r>
            <a:endPar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sp>
        <p:nvSpPr>
          <p:cNvPr id="59" name="TextBox 11">
            <a:extLst>
              <a:ext uri="{FF2B5EF4-FFF2-40B4-BE49-F238E27FC236}">
                <a16:creationId xmlns:a16="http://schemas.microsoft.com/office/drawing/2014/main" id="{97EBEFB3-B783-7703-2A8D-2CE510CE188F}"/>
              </a:ext>
            </a:extLst>
          </p:cNvPr>
          <p:cNvSpPr txBox="1"/>
          <p:nvPr/>
        </p:nvSpPr>
        <p:spPr>
          <a:xfrm>
            <a:off x="9336666" y="8230752"/>
            <a:ext cx="5965159" cy="1361714"/>
          </a:xfrm>
          <a:prstGeom prst="rect">
            <a:avLst/>
          </a:prstGeom>
        </p:spPr>
        <p:txBody>
          <a:bodyPr lIns="50800" tIns="50800" rIns="50800" bIns="50800" rtlCol="0" anchor="ctr"/>
          <a:lstStyle/>
          <a:p>
            <a:pPr algn="ctr"/>
            <a:r>
              <a:rPr lang="en-US" sz="3200" b="1">
                <a:effectLst/>
                <a:latin typeface="Solway" panose="020B0604020202020204" charset="0"/>
                <a:ea typeface="Aptos" panose="020B0004020202020204" pitchFamily="34" charset="0"/>
              </a:rPr>
              <a:t>8. </a:t>
            </a:r>
            <a:r>
              <a:rPr lang="en-US" sz="3200" b="1">
                <a:solidFill>
                  <a:schemeClr val="bg1"/>
                </a:solidFill>
                <a:effectLst/>
                <a:latin typeface="Solway" panose="020B0604020202020204" charset="0"/>
                <a:ea typeface="Aptos" panose="020B0004020202020204" pitchFamily="34" charset="0"/>
              </a:rPr>
              <a:t>Hiệu Suất I/O và Độ Trễ Mạng</a:t>
            </a:r>
            <a:endPar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5F8CD-4BA6-4F1B-C3D5-EEE0B20DCDBF}"/>
            </a:ext>
          </a:extLst>
        </p:cNvPr>
        <p:cNvGrpSpPr/>
        <p:nvPr/>
      </p:nvGrpSpPr>
      <p:grpSpPr>
        <a:xfrm>
          <a:off x="0" y="0"/>
          <a:ext cx="0" cy="0"/>
          <a:chOff x="0" y="0"/>
          <a:chExt cx="0" cy="0"/>
        </a:xfrm>
      </p:grpSpPr>
      <p:pic>
        <p:nvPicPr>
          <p:cNvPr id="1026" name="Picture 2" descr="Uploaded image">
            <a:extLst>
              <a:ext uri="{FF2B5EF4-FFF2-40B4-BE49-F238E27FC236}">
                <a16:creationId xmlns:a16="http://schemas.microsoft.com/office/drawing/2014/main" id="{77D039DD-29BD-D1EE-5601-47AE0164A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05985"/>
            <a:ext cx="5822246" cy="84582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6231255C-513D-1056-5EC5-EC07762BAABE}"/>
              </a:ext>
            </a:extLst>
          </p:cNvPr>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B2847034-F806-2248-8B9A-D1539DEBF60A}"/>
              </a:ext>
            </a:extLst>
          </p:cNvPr>
          <p:cNvGrpSpPr/>
          <p:nvPr/>
        </p:nvGrpSpPr>
        <p:grpSpPr>
          <a:xfrm>
            <a:off x="12037195" y="4625362"/>
            <a:ext cx="5412605" cy="3776837"/>
            <a:chOff x="0" y="0"/>
            <a:chExt cx="1197267" cy="889112"/>
          </a:xfrm>
        </p:grpSpPr>
        <p:sp>
          <p:nvSpPr>
            <p:cNvPr id="4" name="Freeform 4">
              <a:extLst>
                <a:ext uri="{FF2B5EF4-FFF2-40B4-BE49-F238E27FC236}">
                  <a16:creationId xmlns:a16="http://schemas.microsoft.com/office/drawing/2014/main" id="{6C8381B5-B45B-D638-9475-FC30A305C662}"/>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5" name="TextBox 5">
              <a:extLst>
                <a:ext uri="{FF2B5EF4-FFF2-40B4-BE49-F238E27FC236}">
                  <a16:creationId xmlns:a16="http://schemas.microsoft.com/office/drawing/2014/main" id="{C4CBB51F-4A46-E2EF-2CAB-F32864A5BDB0}"/>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grpSp>
        <p:nvGrpSpPr>
          <p:cNvPr id="6" name="Group 6">
            <a:extLst>
              <a:ext uri="{FF2B5EF4-FFF2-40B4-BE49-F238E27FC236}">
                <a16:creationId xmlns:a16="http://schemas.microsoft.com/office/drawing/2014/main" id="{5D05A46A-6674-BAB8-A898-AF578C9E1E67}"/>
              </a:ext>
            </a:extLst>
          </p:cNvPr>
          <p:cNvGrpSpPr/>
          <p:nvPr/>
        </p:nvGrpSpPr>
        <p:grpSpPr>
          <a:xfrm>
            <a:off x="13268224" y="3478710"/>
            <a:ext cx="3066524" cy="1726850"/>
            <a:chOff x="0" y="-44844"/>
            <a:chExt cx="775362" cy="273869"/>
          </a:xfrm>
        </p:grpSpPr>
        <p:sp>
          <p:nvSpPr>
            <p:cNvPr id="7" name="Freeform 7">
              <a:extLst>
                <a:ext uri="{FF2B5EF4-FFF2-40B4-BE49-F238E27FC236}">
                  <a16:creationId xmlns:a16="http://schemas.microsoft.com/office/drawing/2014/main" id="{7930CEC4-5A6E-9AF8-E634-0603913DB756}"/>
                </a:ext>
              </a:extLst>
            </p:cNvPr>
            <p:cNvSpPr/>
            <p:nvPr/>
          </p:nvSpPr>
          <p:spPr>
            <a:xfrm>
              <a:off x="0" y="0"/>
              <a:ext cx="767178" cy="207194"/>
            </a:xfrm>
            <a:custGeom>
              <a:avLst/>
              <a:gdLst/>
              <a:ahLst/>
              <a:cxnLst/>
              <a:rect l="l" t="t" r="r" b="b"/>
              <a:pathLst>
                <a:path w="767178" h="207194">
                  <a:moveTo>
                    <a:pt x="76548" y="0"/>
                  </a:moveTo>
                  <a:lnTo>
                    <a:pt x="690630" y="0"/>
                  </a:lnTo>
                  <a:cubicBezTo>
                    <a:pt x="732906" y="0"/>
                    <a:pt x="767178" y="34272"/>
                    <a:pt x="767178" y="76548"/>
                  </a:cubicBezTo>
                  <a:lnTo>
                    <a:pt x="767178" y="130646"/>
                  </a:lnTo>
                  <a:cubicBezTo>
                    <a:pt x="767178" y="172923"/>
                    <a:pt x="732906" y="207194"/>
                    <a:pt x="690630" y="207194"/>
                  </a:cubicBezTo>
                  <a:lnTo>
                    <a:pt x="76548" y="207194"/>
                  </a:lnTo>
                  <a:cubicBezTo>
                    <a:pt x="34272" y="207194"/>
                    <a:pt x="0" y="172923"/>
                    <a:pt x="0" y="130646"/>
                  </a:cubicBezTo>
                  <a:lnTo>
                    <a:pt x="0" y="76548"/>
                  </a:lnTo>
                  <a:cubicBezTo>
                    <a:pt x="0" y="34272"/>
                    <a:pt x="34272" y="0"/>
                    <a:pt x="76548" y="0"/>
                  </a:cubicBezTo>
                  <a:close/>
                </a:path>
              </a:pathLst>
            </a:custGeom>
            <a:solidFill>
              <a:srgbClr val="4C6C36"/>
            </a:solidFill>
          </p:spPr>
          <p:txBody>
            <a:bodyPr/>
            <a:lstStyle/>
            <a:p>
              <a:endParaRPr lang="en-US"/>
            </a:p>
          </p:txBody>
        </p:sp>
        <p:sp>
          <p:nvSpPr>
            <p:cNvPr id="8" name="TextBox 8">
              <a:extLst>
                <a:ext uri="{FF2B5EF4-FFF2-40B4-BE49-F238E27FC236}">
                  <a16:creationId xmlns:a16="http://schemas.microsoft.com/office/drawing/2014/main" id="{2A0ADED9-41C9-59E7-A4B2-697835814929}"/>
                </a:ext>
              </a:extLst>
            </p:cNvPr>
            <p:cNvSpPr txBox="1"/>
            <p:nvPr/>
          </p:nvSpPr>
          <p:spPr>
            <a:xfrm>
              <a:off x="8184" y="-44844"/>
              <a:ext cx="767178" cy="273869"/>
            </a:xfrm>
            <a:prstGeom prst="rect">
              <a:avLst/>
            </a:prstGeom>
          </p:spPr>
          <p:txBody>
            <a:bodyPr lIns="50800" tIns="50800" rIns="50800" bIns="50800" rtlCol="0" anchor="ctr"/>
            <a:lstStyle/>
            <a:p>
              <a:pPr algn="ctr">
                <a:lnSpc>
                  <a:spcPts val="4200"/>
                </a:lnSpc>
                <a:spcBef>
                  <a:spcPct val="0"/>
                </a:spcBef>
              </a:pPr>
              <a:r>
                <a:rPr lang="en-US" sz="2800">
                  <a:solidFill>
                    <a:schemeClr val="bg1"/>
                  </a:solidFill>
                  <a:latin typeface="Solway" panose="020B0604020202020204" charset="0"/>
                </a:rPr>
                <a:t>Mục tiêu cải thiện</a:t>
              </a:r>
              <a:endParaRPr lang="en-US" sz="2800">
                <a:solidFill>
                  <a:schemeClr val="bg1"/>
                </a:solidFill>
                <a:latin typeface="Solway" panose="020B0604020202020204" charset="0"/>
                <a:ea typeface="Solway"/>
                <a:cs typeface="Solway"/>
                <a:sym typeface="Solway"/>
              </a:endParaRPr>
            </a:p>
          </p:txBody>
        </p:sp>
      </p:grpSp>
      <p:grpSp>
        <p:nvGrpSpPr>
          <p:cNvPr id="11" name="Group 11">
            <a:extLst>
              <a:ext uri="{FF2B5EF4-FFF2-40B4-BE49-F238E27FC236}">
                <a16:creationId xmlns:a16="http://schemas.microsoft.com/office/drawing/2014/main" id="{44B56734-187B-F461-4724-1ABF21C561C1}"/>
              </a:ext>
            </a:extLst>
          </p:cNvPr>
          <p:cNvGrpSpPr/>
          <p:nvPr/>
        </p:nvGrpSpPr>
        <p:grpSpPr>
          <a:xfrm>
            <a:off x="6311113" y="4625361"/>
            <a:ext cx="5752344" cy="3776838"/>
            <a:chOff x="0" y="0"/>
            <a:chExt cx="1197267" cy="889112"/>
          </a:xfrm>
        </p:grpSpPr>
        <p:sp>
          <p:nvSpPr>
            <p:cNvPr id="12" name="Freeform 12">
              <a:extLst>
                <a:ext uri="{FF2B5EF4-FFF2-40B4-BE49-F238E27FC236}">
                  <a16:creationId xmlns:a16="http://schemas.microsoft.com/office/drawing/2014/main" id="{E7BC01D4-0100-35E3-509C-FA4935EA9330}"/>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67357E2E-7BE8-3508-D227-25B2A39A6345}"/>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grpSp>
        <p:nvGrpSpPr>
          <p:cNvPr id="14" name="Group 14">
            <a:extLst>
              <a:ext uri="{FF2B5EF4-FFF2-40B4-BE49-F238E27FC236}">
                <a16:creationId xmlns:a16="http://schemas.microsoft.com/office/drawing/2014/main" id="{2F49BCB6-1069-32A7-3E54-ED2BD25CE571}"/>
              </a:ext>
            </a:extLst>
          </p:cNvPr>
          <p:cNvGrpSpPr/>
          <p:nvPr/>
        </p:nvGrpSpPr>
        <p:grpSpPr>
          <a:xfrm>
            <a:off x="7791528" y="3676607"/>
            <a:ext cx="3034157" cy="1543345"/>
            <a:chOff x="0" y="-33870"/>
            <a:chExt cx="767178" cy="273869"/>
          </a:xfrm>
        </p:grpSpPr>
        <p:sp>
          <p:nvSpPr>
            <p:cNvPr id="15" name="Freeform 15">
              <a:extLst>
                <a:ext uri="{FF2B5EF4-FFF2-40B4-BE49-F238E27FC236}">
                  <a16:creationId xmlns:a16="http://schemas.microsoft.com/office/drawing/2014/main" id="{4B60519F-2860-24E5-83B8-B78816D9F80B}"/>
                </a:ext>
              </a:extLst>
            </p:cNvPr>
            <p:cNvSpPr/>
            <p:nvPr/>
          </p:nvSpPr>
          <p:spPr>
            <a:xfrm>
              <a:off x="0" y="0"/>
              <a:ext cx="767178" cy="207194"/>
            </a:xfrm>
            <a:custGeom>
              <a:avLst/>
              <a:gdLst/>
              <a:ahLst/>
              <a:cxnLst/>
              <a:rect l="l" t="t" r="r" b="b"/>
              <a:pathLst>
                <a:path w="767178" h="207194">
                  <a:moveTo>
                    <a:pt x="76548" y="0"/>
                  </a:moveTo>
                  <a:lnTo>
                    <a:pt x="690630" y="0"/>
                  </a:lnTo>
                  <a:cubicBezTo>
                    <a:pt x="732906" y="0"/>
                    <a:pt x="767178" y="34272"/>
                    <a:pt x="767178" y="76548"/>
                  </a:cubicBezTo>
                  <a:lnTo>
                    <a:pt x="767178" y="130646"/>
                  </a:lnTo>
                  <a:cubicBezTo>
                    <a:pt x="767178" y="172923"/>
                    <a:pt x="732906" y="207194"/>
                    <a:pt x="690630" y="207194"/>
                  </a:cubicBezTo>
                  <a:lnTo>
                    <a:pt x="76548" y="207194"/>
                  </a:lnTo>
                  <a:cubicBezTo>
                    <a:pt x="34272" y="207194"/>
                    <a:pt x="0" y="172923"/>
                    <a:pt x="0" y="130646"/>
                  </a:cubicBezTo>
                  <a:lnTo>
                    <a:pt x="0" y="76548"/>
                  </a:lnTo>
                  <a:cubicBezTo>
                    <a:pt x="0" y="34272"/>
                    <a:pt x="34272" y="0"/>
                    <a:pt x="76548" y="0"/>
                  </a:cubicBezTo>
                  <a:close/>
                </a:path>
              </a:pathLst>
            </a:custGeom>
            <a:solidFill>
              <a:srgbClr val="4C6C36"/>
            </a:solidFill>
          </p:spPr>
          <p:txBody>
            <a:bodyPr/>
            <a:lstStyle/>
            <a:p>
              <a:endParaRPr lang="en-US"/>
            </a:p>
          </p:txBody>
        </p:sp>
        <p:sp>
          <p:nvSpPr>
            <p:cNvPr id="16" name="TextBox 16">
              <a:extLst>
                <a:ext uri="{FF2B5EF4-FFF2-40B4-BE49-F238E27FC236}">
                  <a16:creationId xmlns:a16="http://schemas.microsoft.com/office/drawing/2014/main" id="{B7C446F5-A2F1-A112-9C18-4802207FE0C2}"/>
                </a:ext>
              </a:extLst>
            </p:cNvPr>
            <p:cNvSpPr txBox="1"/>
            <p:nvPr/>
          </p:nvSpPr>
          <p:spPr>
            <a:xfrm>
              <a:off x="7385" y="-33870"/>
              <a:ext cx="733481" cy="273869"/>
            </a:xfrm>
            <a:prstGeom prst="rect">
              <a:avLst/>
            </a:prstGeom>
          </p:spPr>
          <p:txBody>
            <a:bodyPr lIns="50800" tIns="50800" rIns="50800" bIns="50800" rtlCol="0" anchor="ctr"/>
            <a:lstStyle/>
            <a:p>
              <a:pPr algn="ctr">
                <a:lnSpc>
                  <a:spcPts val="4200"/>
                </a:lnSpc>
                <a:spcBef>
                  <a:spcPct val="0"/>
                </a:spcBef>
              </a:pPr>
              <a:r>
                <a:rPr lang="vi-VN" sz="2800">
                  <a:solidFill>
                    <a:schemeClr val="bg1"/>
                  </a:solidFill>
                </a:rPr>
                <a:t>Ảnh hưởng của I/O</a:t>
              </a:r>
              <a:endParaRPr lang="en-US" sz="2800">
                <a:solidFill>
                  <a:schemeClr val="bg1"/>
                </a:solidFill>
                <a:latin typeface="Solway" panose="020B0604020202020204" charset="0"/>
                <a:ea typeface="Solway"/>
                <a:cs typeface="Solway"/>
                <a:sym typeface="Solway"/>
              </a:endParaRPr>
            </a:p>
          </p:txBody>
        </p:sp>
      </p:grpSp>
      <p:grpSp>
        <p:nvGrpSpPr>
          <p:cNvPr id="17" name="Group 17">
            <a:extLst>
              <a:ext uri="{FF2B5EF4-FFF2-40B4-BE49-F238E27FC236}">
                <a16:creationId xmlns:a16="http://schemas.microsoft.com/office/drawing/2014/main" id="{A6C236F2-74B4-E3B4-3A67-72801C1C80C7}"/>
              </a:ext>
            </a:extLst>
          </p:cNvPr>
          <p:cNvGrpSpPr/>
          <p:nvPr/>
        </p:nvGrpSpPr>
        <p:grpSpPr>
          <a:xfrm>
            <a:off x="16308556" y="1028700"/>
            <a:ext cx="927565" cy="927565"/>
            <a:chOff x="0" y="0"/>
            <a:chExt cx="812800" cy="812800"/>
          </a:xfrm>
        </p:grpSpPr>
        <p:sp>
          <p:nvSpPr>
            <p:cNvPr id="18" name="Freeform 18">
              <a:extLst>
                <a:ext uri="{FF2B5EF4-FFF2-40B4-BE49-F238E27FC236}">
                  <a16:creationId xmlns:a16="http://schemas.microsoft.com/office/drawing/2014/main" id="{9E1FC571-DA1B-8FBE-429A-475D59B929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9" name="TextBox 19">
              <a:extLst>
                <a:ext uri="{FF2B5EF4-FFF2-40B4-BE49-F238E27FC236}">
                  <a16:creationId xmlns:a16="http://schemas.microsoft.com/office/drawing/2014/main" id="{D0F73334-2DB8-6B6D-371E-DBCA6277E7F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a:extLst>
              <a:ext uri="{FF2B5EF4-FFF2-40B4-BE49-F238E27FC236}">
                <a16:creationId xmlns:a16="http://schemas.microsoft.com/office/drawing/2014/main" id="{CB76D5CA-79E7-915D-F73C-41110CCE3F63}"/>
              </a:ext>
            </a:extLst>
          </p:cNvPr>
          <p:cNvSpPr txBox="1"/>
          <p:nvPr/>
        </p:nvSpPr>
        <p:spPr>
          <a:xfrm>
            <a:off x="12419985" y="5161579"/>
            <a:ext cx="4452056" cy="2511841"/>
          </a:xfrm>
          <a:prstGeom prst="rect">
            <a:avLst/>
          </a:prstGeom>
        </p:spPr>
        <p:txBody>
          <a:bodyPr wrap="square" lIns="0" tIns="0" rIns="0" bIns="0" rtlCol="0" anchor="t">
            <a:spAutoFit/>
          </a:bodyPr>
          <a:lstStyle/>
          <a:p>
            <a:pPr marL="342900" lvl="0" indent="-342900" algn="just">
              <a:lnSpc>
                <a:spcPct val="150000"/>
              </a:lnSpc>
              <a:buSzPts val="1000"/>
              <a:buFont typeface="Symbol" panose="05050102010706020507" pitchFamily="18" charset="2"/>
              <a:buChar char=""/>
              <a:tabLst>
                <a:tab pos="457200" algn="l"/>
              </a:tabLst>
            </a:pP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Chuyển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đổi</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ngữ</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cảnh</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trong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I/O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tốn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kém</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tạo</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gánh</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nặng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cho</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CPU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và</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bộ</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nhớ</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a:t>
            </a:r>
          </a:p>
        </p:txBody>
      </p:sp>
      <p:sp>
        <p:nvSpPr>
          <p:cNvPr id="21" name="TextBox 21">
            <a:extLst>
              <a:ext uri="{FF2B5EF4-FFF2-40B4-BE49-F238E27FC236}">
                <a16:creationId xmlns:a16="http://schemas.microsoft.com/office/drawing/2014/main" id="{1B410C3C-4BD9-488A-A97F-E5532A9806AA}"/>
              </a:ext>
            </a:extLst>
          </p:cNvPr>
          <p:cNvSpPr txBox="1"/>
          <p:nvPr/>
        </p:nvSpPr>
        <p:spPr>
          <a:xfrm>
            <a:off x="7587625" y="1757685"/>
            <a:ext cx="8460614" cy="2032801"/>
          </a:xfrm>
          <a:prstGeom prst="rect">
            <a:avLst/>
          </a:prstGeom>
        </p:spPr>
        <p:txBody>
          <a:bodyPr lIns="0" tIns="0" rIns="0" bIns="0" rtlCol="0" anchor="t">
            <a:spAutoFit/>
          </a:bodyPr>
          <a:lstStyle/>
          <a:p>
            <a:pPr algn="ctr">
              <a:lnSpc>
                <a:spcPts val="7919"/>
              </a:lnSpc>
            </a:pPr>
            <a:r>
              <a:rPr lang="vi-VN" sz="8799">
                <a:solidFill>
                  <a:srgbClr val="242622"/>
                </a:solidFill>
                <a:latin typeface="Lilita One"/>
                <a:ea typeface="Lilita One"/>
                <a:cs typeface="Lilita One"/>
                <a:sym typeface="Lilita One"/>
              </a:rPr>
              <a:t>1. I/O và hiệu suất</a:t>
            </a:r>
            <a:endParaRPr lang="en-US" sz="8799">
              <a:solidFill>
                <a:srgbClr val="242622"/>
              </a:solidFill>
              <a:latin typeface="Lilita One"/>
              <a:ea typeface="Lilita One"/>
              <a:cs typeface="Lilita One"/>
              <a:sym typeface="Lilita One"/>
            </a:endParaRPr>
          </a:p>
        </p:txBody>
      </p:sp>
      <p:sp>
        <p:nvSpPr>
          <p:cNvPr id="22" name="TextBox 22">
            <a:extLst>
              <a:ext uri="{FF2B5EF4-FFF2-40B4-BE49-F238E27FC236}">
                <a16:creationId xmlns:a16="http://schemas.microsoft.com/office/drawing/2014/main" id="{769B89DC-3DE3-E326-02A9-D62C68B602CA}"/>
              </a:ext>
            </a:extLst>
          </p:cNvPr>
          <p:cNvSpPr txBox="1"/>
          <p:nvPr/>
        </p:nvSpPr>
        <p:spPr>
          <a:xfrm>
            <a:off x="6575029" y="5216020"/>
            <a:ext cx="5137941" cy="2511841"/>
          </a:xfrm>
          <a:prstGeom prst="rect">
            <a:avLst/>
          </a:prstGeom>
        </p:spPr>
        <p:txBody>
          <a:bodyPr wrap="square" lIns="0" tIns="0" rIns="0" bIns="0" rtlCol="0" anchor="t">
            <a:spAutoFit/>
          </a:bodyPr>
          <a:lstStyle/>
          <a:p>
            <a:pPr lvl="0" algn="just">
              <a:lnSpc>
                <a:spcPct val="150000"/>
              </a:lnSpc>
              <a:buSzPts val="1000"/>
              <a:tabLst>
                <a:tab pos="457200" algn="l"/>
              </a:tabLst>
            </a:pPr>
            <a:r>
              <a:rPr lang="vi-VN"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I/O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ảnh</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hưởng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lớn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đến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hiệu</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suất</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hệ</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thống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gây</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áp</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lực</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lên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CPU,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bộ</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nhớ</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đệm</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và</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cơ</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chế</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xử</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lý</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ngắt</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a:t>
            </a:r>
          </a:p>
        </p:txBody>
      </p:sp>
      <p:grpSp>
        <p:nvGrpSpPr>
          <p:cNvPr id="23" name="Group 23">
            <a:extLst>
              <a:ext uri="{FF2B5EF4-FFF2-40B4-BE49-F238E27FC236}">
                <a16:creationId xmlns:a16="http://schemas.microsoft.com/office/drawing/2014/main" id="{45528B9A-8A46-D5BA-1CB2-23E70141C947}"/>
              </a:ext>
            </a:extLst>
          </p:cNvPr>
          <p:cNvGrpSpPr/>
          <p:nvPr/>
        </p:nvGrpSpPr>
        <p:grpSpPr>
          <a:xfrm>
            <a:off x="4806719" y="7959156"/>
            <a:ext cx="1772367" cy="1772367"/>
            <a:chOff x="0" y="0"/>
            <a:chExt cx="812800" cy="812800"/>
          </a:xfrm>
        </p:grpSpPr>
        <p:sp>
          <p:nvSpPr>
            <p:cNvPr id="24" name="Freeform 24">
              <a:extLst>
                <a:ext uri="{FF2B5EF4-FFF2-40B4-BE49-F238E27FC236}">
                  <a16:creationId xmlns:a16="http://schemas.microsoft.com/office/drawing/2014/main" id="{AD3B7B19-A50C-E674-B91E-192FDE49D6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25" name="TextBox 25">
              <a:extLst>
                <a:ext uri="{FF2B5EF4-FFF2-40B4-BE49-F238E27FC236}">
                  <a16:creationId xmlns:a16="http://schemas.microsoft.com/office/drawing/2014/main" id="{1FF86578-BF56-AAD7-D0B7-C388B09B643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6EAD434F-ACD2-76F8-96E8-EA3062478652}"/>
              </a:ext>
            </a:extLst>
          </p:cNvPr>
          <p:cNvSpPr/>
          <p:nvPr/>
        </p:nvSpPr>
        <p:spPr>
          <a:xfrm rot="-3757539">
            <a:off x="-1395369" y="22504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31375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8401832">
            <a:off x="13575313" y="3539123"/>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2485821">
            <a:off x="-1923273" y="-1629203"/>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2234709" y="3502480"/>
            <a:ext cx="4416284" cy="5755820"/>
          </a:xfrm>
          <a:custGeom>
            <a:avLst/>
            <a:gdLst/>
            <a:ahLst/>
            <a:cxnLst/>
            <a:rect l="l" t="t" r="r" b="b"/>
            <a:pathLst>
              <a:path w="4416284" h="5755820">
                <a:moveTo>
                  <a:pt x="0" y="0"/>
                </a:moveTo>
                <a:lnTo>
                  <a:pt x="4416284" y="0"/>
                </a:lnTo>
                <a:lnTo>
                  <a:pt x="4416284" y="5755820"/>
                </a:lnTo>
                <a:lnTo>
                  <a:pt x="0" y="5755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flipV="1">
            <a:off x="15784658" y="1028700"/>
            <a:ext cx="3641360" cy="7792794"/>
          </a:xfrm>
          <a:custGeom>
            <a:avLst/>
            <a:gdLst/>
            <a:ahLst/>
            <a:cxnLst/>
            <a:rect l="l" t="t" r="r" b="b"/>
            <a:pathLst>
              <a:path w="3641360" h="7792794">
                <a:moveTo>
                  <a:pt x="0" y="7792794"/>
                </a:moveTo>
                <a:lnTo>
                  <a:pt x="3641360" y="7792794"/>
                </a:lnTo>
                <a:lnTo>
                  <a:pt x="3641360" y="0"/>
                </a:lnTo>
                <a:lnTo>
                  <a:pt x="0" y="0"/>
                </a:lnTo>
                <a:lnTo>
                  <a:pt x="0" y="779279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957949" y="1767853"/>
            <a:ext cx="2137953" cy="1504341"/>
          </a:xfrm>
          <a:custGeom>
            <a:avLst/>
            <a:gdLst/>
            <a:ahLst/>
            <a:cxnLst/>
            <a:rect l="l" t="t" r="r" b="b"/>
            <a:pathLst>
              <a:path w="2137953" h="1504341">
                <a:moveTo>
                  <a:pt x="0" y="0"/>
                </a:moveTo>
                <a:lnTo>
                  <a:pt x="2137953" y="0"/>
                </a:lnTo>
                <a:lnTo>
                  <a:pt x="2137953" y="1504341"/>
                </a:lnTo>
                <a:lnTo>
                  <a:pt x="0" y="15043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4728596" y="342900"/>
            <a:ext cx="9597003" cy="2215991"/>
          </a:xfrm>
          <a:prstGeom prst="rect">
            <a:avLst/>
          </a:prstGeom>
        </p:spPr>
        <p:txBody>
          <a:bodyPr wrap="square" lIns="0" tIns="0" rIns="0" bIns="0" rtlCol="0" anchor="t">
            <a:spAutoFit/>
          </a:bodyPr>
          <a:lstStyle/>
          <a:p>
            <a:pPr algn="ctr"/>
            <a:r>
              <a:rPr lang="en-US" sz="7200">
                <a:solidFill>
                  <a:srgbClr val="242622"/>
                </a:solidFill>
                <a:latin typeface="Lilita One"/>
                <a:ea typeface="Lilita One"/>
                <a:cs typeface="Lilita One"/>
                <a:sym typeface="Lilita One"/>
              </a:rPr>
              <a:t>2. </a:t>
            </a:r>
            <a:r>
              <a:rPr lang="vi-VN" sz="7200">
                <a:solidFill>
                  <a:srgbClr val="242622"/>
                </a:solidFill>
                <a:latin typeface="Lilita One"/>
                <a:ea typeface="Lilita One"/>
                <a:cs typeface="Lilita One"/>
                <a:sym typeface="Lilita One"/>
              </a:rPr>
              <a:t>I/O theo lập trình với I/O điều khiển ngắt</a:t>
            </a:r>
            <a:endParaRPr lang="en-US" sz="7200">
              <a:solidFill>
                <a:srgbClr val="242622"/>
              </a:solidFill>
              <a:latin typeface="Lilita One"/>
              <a:ea typeface="Lilita One"/>
              <a:cs typeface="Lilita One"/>
              <a:sym typeface="Lilita One"/>
            </a:endParaRPr>
          </a:p>
        </p:txBody>
      </p:sp>
      <p:grpSp>
        <p:nvGrpSpPr>
          <p:cNvPr id="16" name="Group 16"/>
          <p:cNvGrpSpPr/>
          <p:nvPr/>
        </p:nvGrpSpPr>
        <p:grpSpPr>
          <a:xfrm>
            <a:off x="1254010" y="5398779"/>
            <a:ext cx="927565" cy="92756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5320875" y="8330735"/>
            <a:ext cx="927565" cy="92756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aphicFrame>
        <p:nvGraphicFramePr>
          <p:cNvPr id="22" name="Table 21">
            <a:extLst>
              <a:ext uri="{FF2B5EF4-FFF2-40B4-BE49-F238E27FC236}">
                <a16:creationId xmlns:a16="http://schemas.microsoft.com/office/drawing/2014/main" id="{DB48321F-386C-7E1D-1213-9C1956D414A5}"/>
              </a:ext>
            </a:extLst>
          </p:cNvPr>
          <p:cNvGraphicFramePr>
            <a:graphicFrameLocks noGrp="1"/>
          </p:cNvGraphicFramePr>
          <p:nvPr>
            <p:extLst>
              <p:ext uri="{D42A27DB-BD31-4B8C-83A1-F6EECF244321}">
                <p14:modId xmlns:p14="http://schemas.microsoft.com/office/powerpoint/2010/main" val="1396103887"/>
              </p:ext>
            </p:extLst>
          </p:nvPr>
        </p:nvGraphicFramePr>
        <p:xfrm>
          <a:off x="2676988" y="2798013"/>
          <a:ext cx="12950888" cy="6768238"/>
        </p:xfrm>
        <a:graphic>
          <a:graphicData uri="http://schemas.openxmlformats.org/drawingml/2006/table">
            <a:tbl>
              <a:tblPr firstRow="1" bandRow="1">
                <a:tableStyleId>{E8B1032C-EA38-4F05-BA0D-38AFFFC7BED3}</a:tableStyleId>
              </a:tblPr>
              <a:tblGrid>
                <a:gridCol w="1793284">
                  <a:extLst>
                    <a:ext uri="{9D8B030D-6E8A-4147-A177-3AD203B41FA5}">
                      <a16:colId xmlns:a16="http://schemas.microsoft.com/office/drawing/2014/main" val="1394290563"/>
                    </a:ext>
                  </a:extLst>
                </a:gridCol>
                <a:gridCol w="5332678">
                  <a:extLst>
                    <a:ext uri="{9D8B030D-6E8A-4147-A177-3AD203B41FA5}">
                      <a16:colId xmlns:a16="http://schemas.microsoft.com/office/drawing/2014/main" val="1553131412"/>
                    </a:ext>
                  </a:extLst>
                </a:gridCol>
                <a:gridCol w="5824926">
                  <a:extLst>
                    <a:ext uri="{9D8B030D-6E8A-4147-A177-3AD203B41FA5}">
                      <a16:colId xmlns:a16="http://schemas.microsoft.com/office/drawing/2014/main" val="3020963831"/>
                    </a:ext>
                  </a:extLst>
                </a:gridCol>
              </a:tblGrid>
              <a:tr h="901566">
                <a:tc>
                  <a:txBody>
                    <a:bodyPr/>
                    <a:lstStyle/>
                    <a:p>
                      <a:pPr algn="ctr"/>
                      <a:r>
                        <a:rPr lang="vi-VN" sz="2800"/>
                        <a:t>Tiêu chí</a:t>
                      </a:r>
                      <a:endParaRPr lang="en-US" sz="2800">
                        <a:latin typeface="+mj-lt"/>
                      </a:endParaRPr>
                    </a:p>
                  </a:txBody>
                  <a:tcPr anchor="ctr">
                    <a:solidFill>
                      <a:schemeClr val="accent6">
                        <a:lumMod val="75000"/>
                      </a:schemeClr>
                    </a:solidFill>
                  </a:tcPr>
                </a:tc>
                <a:tc>
                  <a:txBody>
                    <a:bodyPr/>
                    <a:lstStyle/>
                    <a:p>
                      <a:pPr algn="ctr"/>
                      <a:r>
                        <a:rPr lang="vi-VN" sz="2800"/>
                        <a:t>I/O theo lập trình</a:t>
                      </a:r>
                      <a:endParaRPr lang="en-US" sz="2800">
                        <a:latin typeface="+mj-lt"/>
                      </a:endParaRPr>
                    </a:p>
                  </a:txBody>
                  <a:tcPr anchor="ctr">
                    <a:solidFill>
                      <a:schemeClr val="accent6">
                        <a:lumMod val="75000"/>
                      </a:schemeClr>
                    </a:solidFill>
                  </a:tcPr>
                </a:tc>
                <a:tc>
                  <a:txBody>
                    <a:bodyPr/>
                    <a:lstStyle/>
                    <a:p>
                      <a:pPr algn="ctr"/>
                      <a:r>
                        <a:rPr lang="vi-VN" sz="2800"/>
                        <a:t>I/O điều khiển bằng ngắt</a:t>
                      </a:r>
                      <a:endParaRPr lang="en-US" sz="2800">
                        <a:latin typeface="+mj-lt"/>
                      </a:endParaRPr>
                    </a:p>
                  </a:txBody>
                  <a:tcPr anchor="ctr">
                    <a:solidFill>
                      <a:schemeClr val="accent6">
                        <a:lumMod val="75000"/>
                      </a:schemeClr>
                    </a:solidFill>
                  </a:tcPr>
                </a:tc>
                <a:extLst>
                  <a:ext uri="{0D108BD9-81ED-4DB2-BD59-A6C34878D82A}">
                    <a16:rowId xmlns:a16="http://schemas.microsoft.com/office/drawing/2014/main" val="4114575177"/>
                  </a:ext>
                </a:extLst>
              </a:tr>
              <a:tr h="1123768">
                <a:tc>
                  <a:txBody>
                    <a:bodyPr/>
                    <a:lstStyle/>
                    <a:p>
                      <a:pPr algn="ctr"/>
                      <a:r>
                        <a:rPr lang="vi-VN" sz="2800"/>
                        <a:t>Hiệu quả</a:t>
                      </a:r>
                      <a:endParaRPr lang="en-US" sz="2800">
                        <a:latin typeface="+mj-lt"/>
                      </a:endParaRPr>
                    </a:p>
                  </a:txBody>
                  <a:tcPr anchor="ctr"/>
                </a:tc>
                <a:tc>
                  <a:txBody>
                    <a:bodyPr/>
                    <a:lstStyle/>
                    <a:p>
                      <a:pPr algn="ctr"/>
                      <a:r>
                        <a:rPr lang="vi-VN" sz="2800"/>
                        <a:t>Tốt khi trạng thái chờ bận ít, chi phí ngắt và chuyển đổi ngữ cảnh thấp</a:t>
                      </a:r>
                      <a:endParaRPr lang="en-US" sz="2800">
                        <a:latin typeface="+mj-lt"/>
                      </a:endParaRPr>
                    </a:p>
                  </a:txBody>
                  <a:tcPr anchor="ctr"/>
                </a:tc>
                <a:tc>
                  <a:txBody>
                    <a:bodyPr/>
                    <a:lstStyle/>
                    <a:p>
                      <a:pPr algn="ctr"/>
                      <a:r>
                        <a:rPr lang="vi-VN" sz="2800"/>
                        <a:t>Tốt khi có nhiều ngắt, giúp tiết kiệm tài nguyên CPU trong thời gian chờ</a:t>
                      </a:r>
                      <a:endParaRPr lang="en-US" sz="2800">
                        <a:latin typeface="+mj-lt"/>
                      </a:endParaRPr>
                    </a:p>
                  </a:txBody>
                  <a:tcPr anchor="ctr"/>
                </a:tc>
                <a:extLst>
                  <a:ext uri="{0D108BD9-81ED-4DB2-BD59-A6C34878D82A}">
                    <a16:rowId xmlns:a16="http://schemas.microsoft.com/office/drawing/2014/main" val="4283812956"/>
                  </a:ext>
                </a:extLst>
              </a:tr>
              <a:tr h="1123768">
                <a:tc>
                  <a:txBody>
                    <a:bodyPr/>
                    <a:lstStyle/>
                    <a:p>
                      <a:pPr algn="ctr"/>
                      <a:r>
                        <a:rPr lang="en-US" sz="2800"/>
                        <a:t>Tài nguyên CPU</a:t>
                      </a:r>
                      <a:endParaRPr lang="en-US" sz="2800">
                        <a:latin typeface="+mj-lt"/>
                      </a:endParaRPr>
                    </a:p>
                  </a:txBody>
                  <a:tcPr anchor="ctr"/>
                </a:tc>
                <a:tc>
                  <a:txBody>
                    <a:bodyPr/>
                    <a:lstStyle/>
                    <a:p>
                      <a:pPr algn="ctr"/>
                      <a:r>
                        <a:rPr lang="en-US" sz="2800"/>
                        <a:t>Tiêu tốn tài nguyên CPU do phải kiểm tra trạng thái thiết bị liên tục</a:t>
                      </a:r>
                      <a:endParaRPr lang="en-US" sz="2800">
                        <a:latin typeface="+mj-lt"/>
                      </a:endParaRPr>
                    </a:p>
                  </a:txBody>
                  <a:tcPr anchor="ctr"/>
                </a:tc>
                <a:tc>
                  <a:txBody>
                    <a:bodyPr/>
                    <a:lstStyle/>
                    <a:p>
                      <a:pPr algn="ctr"/>
                      <a:r>
                        <a:rPr lang="en-US" sz="2800"/>
                        <a:t>Tiết kiệm tài nguyên CPU, CPU chỉ làm việc khi có ngắt</a:t>
                      </a:r>
                      <a:endParaRPr lang="en-US" sz="2800">
                        <a:latin typeface="+mj-lt"/>
                      </a:endParaRPr>
                    </a:p>
                  </a:txBody>
                  <a:tcPr anchor="ctr"/>
                </a:tc>
                <a:extLst>
                  <a:ext uri="{0D108BD9-81ED-4DB2-BD59-A6C34878D82A}">
                    <a16:rowId xmlns:a16="http://schemas.microsoft.com/office/drawing/2014/main" val="1505506290"/>
                  </a:ext>
                </a:extLst>
              </a:tr>
              <a:tr h="1123768">
                <a:tc>
                  <a:txBody>
                    <a:bodyPr/>
                    <a:lstStyle/>
                    <a:p>
                      <a:pPr algn="ctr"/>
                      <a:r>
                        <a:rPr lang="en-US" sz="2800"/>
                        <a:t>Độ trễ</a:t>
                      </a:r>
                      <a:endParaRPr lang="en-US" sz="2800">
                        <a:latin typeface="+mj-lt"/>
                      </a:endParaRPr>
                    </a:p>
                  </a:txBody>
                  <a:tcPr anchor="ctr"/>
                </a:tc>
                <a:tc>
                  <a:txBody>
                    <a:bodyPr/>
                    <a:lstStyle/>
                    <a:p>
                      <a:pPr algn="ctr"/>
                      <a:r>
                        <a:rPr lang="en-US" sz="2800"/>
                        <a:t>Có thể gây độ trễ cao nếu thiết bị chậm</a:t>
                      </a:r>
                      <a:endParaRPr lang="en-US" sz="2800">
                        <a:latin typeface="+mj-lt"/>
                      </a:endParaRPr>
                    </a:p>
                  </a:txBody>
                  <a:tcPr anchor="ctr"/>
                </a:tc>
                <a:tc>
                  <a:txBody>
                    <a:bodyPr/>
                    <a:lstStyle/>
                    <a:p>
                      <a:pPr algn="ctr"/>
                      <a:r>
                        <a:rPr lang="en-US" sz="2800"/>
                        <a:t>Thích hợp với thiết bị chậm, giảm độ trễ khi chờ đợi sự sẵn sàng của thiết bị</a:t>
                      </a:r>
                      <a:endParaRPr lang="en-US" sz="2800">
                        <a:latin typeface="+mj-lt"/>
                      </a:endParaRPr>
                    </a:p>
                  </a:txBody>
                  <a:tcPr anchor="ctr"/>
                </a:tc>
                <a:extLst>
                  <a:ext uri="{0D108BD9-81ED-4DB2-BD59-A6C34878D82A}">
                    <a16:rowId xmlns:a16="http://schemas.microsoft.com/office/drawing/2014/main" val="2814164825"/>
                  </a:ext>
                </a:extLst>
              </a:tr>
              <a:tr h="1123768">
                <a:tc>
                  <a:txBody>
                    <a:bodyPr/>
                    <a:lstStyle/>
                    <a:p>
                      <a:pPr algn="ctr"/>
                      <a:r>
                        <a:rPr lang="en-US" sz="2800"/>
                        <a:t>Chi phí ngắt</a:t>
                      </a:r>
                      <a:endParaRPr lang="en-US" sz="2800">
                        <a:latin typeface="+mj-lt"/>
                      </a:endParaRPr>
                    </a:p>
                  </a:txBody>
                  <a:tcPr anchor="ctr"/>
                </a:tc>
                <a:tc>
                  <a:txBody>
                    <a:bodyPr/>
                    <a:lstStyle/>
                    <a:p>
                      <a:pPr algn="ctr"/>
                      <a:r>
                        <a:rPr lang="en-US" sz="2800"/>
                        <a:t>Không có chi phí ngắt</a:t>
                      </a:r>
                      <a:endParaRPr lang="en-US" sz="2800">
                        <a:latin typeface="+mj-lt"/>
                      </a:endParaRPr>
                    </a:p>
                  </a:txBody>
                  <a:tcPr anchor="ctr"/>
                </a:tc>
                <a:tc>
                  <a:txBody>
                    <a:bodyPr/>
                    <a:lstStyle/>
                    <a:p>
                      <a:pPr algn="ctr"/>
                      <a:r>
                        <a:rPr lang="en-US" sz="2800"/>
                        <a:t>Chi phí ngắt cao, tốn tài nguyên khi xử lý ngắt nhiều</a:t>
                      </a:r>
                      <a:endParaRPr lang="en-US" sz="2800">
                        <a:latin typeface="+mj-lt"/>
                      </a:endParaRPr>
                    </a:p>
                  </a:txBody>
                  <a:tcPr anchor="ctr"/>
                </a:tc>
                <a:extLst>
                  <a:ext uri="{0D108BD9-81ED-4DB2-BD59-A6C34878D82A}">
                    <a16:rowId xmlns:a16="http://schemas.microsoft.com/office/drawing/2014/main" val="3839056237"/>
                  </a:ext>
                </a:extLst>
              </a:tr>
              <a:tr h="1123768">
                <a:tc>
                  <a:txBody>
                    <a:bodyPr/>
                    <a:lstStyle/>
                    <a:p>
                      <a:pPr algn="ctr"/>
                      <a:r>
                        <a:rPr lang="en-US" sz="2800"/>
                        <a:t>Ứng dụng phù hợp</a:t>
                      </a:r>
                      <a:endParaRPr lang="en-US" sz="2800">
                        <a:latin typeface="+mj-lt"/>
                      </a:endParaRPr>
                    </a:p>
                  </a:txBody>
                  <a:tcPr anchor="ctr"/>
                </a:tc>
                <a:tc>
                  <a:txBody>
                    <a:bodyPr/>
                    <a:lstStyle/>
                    <a:p>
                      <a:pPr algn="ctr"/>
                      <a:r>
                        <a:rPr lang="en-US" sz="2800"/>
                        <a:t>Các thiết bị I/O nhanh, ít yêu cầu ngắt</a:t>
                      </a:r>
                      <a:endParaRPr lang="en-US" sz="2800">
                        <a:latin typeface="+mj-lt"/>
                      </a:endParaRPr>
                    </a:p>
                  </a:txBody>
                  <a:tcPr anchor="ctr"/>
                </a:tc>
                <a:tc>
                  <a:txBody>
                    <a:bodyPr/>
                    <a:lstStyle/>
                    <a:p>
                      <a:pPr algn="ctr"/>
                      <a:r>
                        <a:rPr lang="en-US" sz="2800"/>
                        <a:t>Các hệ thống với thiết bị I/O chậm, có số lần ngắt nhiều</a:t>
                      </a:r>
                      <a:endParaRPr lang="en-US" sz="2800">
                        <a:latin typeface="+mj-lt"/>
                      </a:endParaRPr>
                    </a:p>
                  </a:txBody>
                  <a:tcPr anchor="ctr"/>
                </a:tc>
                <a:extLst>
                  <a:ext uri="{0D108BD9-81ED-4DB2-BD59-A6C34878D82A}">
                    <a16:rowId xmlns:a16="http://schemas.microsoft.com/office/drawing/2014/main" val="16473543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D169-2193-31FF-7E94-DB9DFC708B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3602A2-B838-3941-1FB0-884AB9D6C562}"/>
              </a:ext>
            </a:extLst>
          </p:cNvPr>
          <p:cNvSpPr/>
          <p:nvPr/>
        </p:nvSpPr>
        <p:spPr>
          <a:xfrm>
            <a:off x="1013864" y="1016018"/>
            <a:ext cx="6540229" cy="8175286"/>
          </a:xfrm>
          <a:custGeom>
            <a:avLst/>
            <a:gdLst/>
            <a:ahLst/>
            <a:cxnLst/>
            <a:rect l="l" t="t" r="r" b="b"/>
            <a:pathLst>
              <a:path w="6540229" h="8175286">
                <a:moveTo>
                  <a:pt x="0" y="0"/>
                </a:moveTo>
                <a:lnTo>
                  <a:pt x="6540229" y="0"/>
                </a:lnTo>
                <a:lnTo>
                  <a:pt x="6540229" y="8175286"/>
                </a:lnTo>
                <a:lnTo>
                  <a:pt x="0" y="817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47CD04D4-8744-894C-E389-655D0EBB9AAF}"/>
              </a:ext>
            </a:extLst>
          </p:cNvPr>
          <p:cNvGrpSpPr/>
          <p:nvPr/>
        </p:nvGrpSpPr>
        <p:grpSpPr>
          <a:xfrm>
            <a:off x="4312265" y="3314700"/>
            <a:ext cx="12982775" cy="4868882"/>
            <a:chOff x="0" y="0"/>
            <a:chExt cx="3282656" cy="1231082"/>
          </a:xfrm>
        </p:grpSpPr>
        <p:sp>
          <p:nvSpPr>
            <p:cNvPr id="4" name="Freeform 4">
              <a:extLst>
                <a:ext uri="{FF2B5EF4-FFF2-40B4-BE49-F238E27FC236}">
                  <a16:creationId xmlns:a16="http://schemas.microsoft.com/office/drawing/2014/main" id="{F14EA5D5-DDD7-4EC9-2634-45C179A5A7A2}"/>
                </a:ext>
              </a:extLst>
            </p:cNvPr>
            <p:cNvSpPr/>
            <p:nvPr/>
          </p:nvSpPr>
          <p:spPr>
            <a:xfrm>
              <a:off x="0" y="0"/>
              <a:ext cx="3282656" cy="1231082"/>
            </a:xfrm>
            <a:custGeom>
              <a:avLst/>
              <a:gdLst/>
              <a:ahLst/>
              <a:cxnLst/>
              <a:rect l="l" t="t" r="r" b="b"/>
              <a:pathLst>
                <a:path w="3282656" h="1231082">
                  <a:moveTo>
                    <a:pt x="53669" y="0"/>
                  </a:moveTo>
                  <a:lnTo>
                    <a:pt x="3228987" y="0"/>
                  </a:lnTo>
                  <a:cubicBezTo>
                    <a:pt x="3243221" y="0"/>
                    <a:pt x="3256872" y="5654"/>
                    <a:pt x="3266937" y="15719"/>
                  </a:cubicBezTo>
                  <a:cubicBezTo>
                    <a:pt x="3277002" y="25784"/>
                    <a:pt x="3282656" y="39435"/>
                    <a:pt x="3282656" y="53669"/>
                  </a:cubicBezTo>
                  <a:lnTo>
                    <a:pt x="3282656" y="1177413"/>
                  </a:lnTo>
                  <a:cubicBezTo>
                    <a:pt x="3282656" y="1207054"/>
                    <a:pt x="3258628" y="1231082"/>
                    <a:pt x="3228987" y="1231082"/>
                  </a:cubicBezTo>
                  <a:lnTo>
                    <a:pt x="53669" y="1231082"/>
                  </a:lnTo>
                  <a:cubicBezTo>
                    <a:pt x="24028" y="1231082"/>
                    <a:pt x="0" y="1207054"/>
                    <a:pt x="0" y="1177413"/>
                  </a:cubicBezTo>
                  <a:lnTo>
                    <a:pt x="0" y="53669"/>
                  </a:lnTo>
                  <a:cubicBezTo>
                    <a:pt x="0" y="24028"/>
                    <a:pt x="24028" y="0"/>
                    <a:pt x="53669" y="0"/>
                  </a:cubicBez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C546710E-EF2D-BCCC-BC49-7F526EAD61BA}"/>
                </a:ext>
              </a:extLst>
            </p:cNvPr>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4C5061B5-6314-FCAA-D002-D444A1C67CF3}"/>
              </a:ext>
            </a:extLst>
          </p:cNvPr>
          <p:cNvSpPr/>
          <p:nvPr/>
        </p:nvSpPr>
        <p:spPr>
          <a:xfrm>
            <a:off x="5230863" y="3968850"/>
            <a:ext cx="4676130" cy="3485843"/>
          </a:xfrm>
          <a:custGeom>
            <a:avLst/>
            <a:gdLst/>
            <a:ahLst/>
            <a:cxnLst/>
            <a:rect l="l" t="t" r="r" b="b"/>
            <a:pathLst>
              <a:path w="4676130" h="3485843">
                <a:moveTo>
                  <a:pt x="0" y="0"/>
                </a:moveTo>
                <a:lnTo>
                  <a:pt x="4676131" y="0"/>
                </a:lnTo>
                <a:lnTo>
                  <a:pt x="4676131" y="3485842"/>
                </a:lnTo>
                <a:lnTo>
                  <a:pt x="0" y="3485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1F447E57-5939-94DB-8D5F-2B5F31C79CFC}"/>
              </a:ext>
            </a:extLst>
          </p:cNvPr>
          <p:cNvSpPr txBox="1"/>
          <p:nvPr/>
        </p:nvSpPr>
        <p:spPr>
          <a:xfrm>
            <a:off x="8387403" y="1521750"/>
            <a:ext cx="8408114" cy="2033570"/>
          </a:xfrm>
          <a:prstGeom prst="rect">
            <a:avLst/>
          </a:prstGeom>
        </p:spPr>
        <p:txBody>
          <a:bodyPr wrap="square" lIns="0" tIns="0" rIns="0" bIns="0" rtlCol="0" anchor="t">
            <a:spAutoFit/>
          </a:bodyPr>
          <a:lstStyle/>
          <a:p>
            <a:pPr algn="l">
              <a:lnSpc>
                <a:spcPts val="7919"/>
              </a:lnSpc>
            </a:pPr>
            <a:r>
              <a:rPr lang="en-US" sz="8799">
                <a:solidFill>
                  <a:srgbClr val="242622"/>
                </a:solidFill>
                <a:latin typeface="Lilita One"/>
                <a:ea typeface="Lilita One"/>
                <a:cs typeface="Lilita One"/>
                <a:sym typeface="Lilita One"/>
              </a:rPr>
              <a:t>3. </a:t>
            </a:r>
            <a:r>
              <a:rPr lang="vi-VN" sz="8799">
                <a:solidFill>
                  <a:srgbClr val="242622"/>
                </a:solidFill>
                <a:latin typeface="Lilita One"/>
                <a:ea typeface="Lilita One"/>
                <a:cs typeface="Lilita One"/>
                <a:sym typeface="Lilita One"/>
              </a:rPr>
              <a:t>Lưu lượng và I/O</a:t>
            </a:r>
            <a:endParaRPr lang="en-US" sz="8799">
              <a:solidFill>
                <a:srgbClr val="242622"/>
              </a:solidFill>
              <a:latin typeface="Lilita One"/>
              <a:ea typeface="Lilita One"/>
              <a:cs typeface="Lilita One"/>
              <a:sym typeface="Lilita One"/>
            </a:endParaRPr>
          </a:p>
        </p:txBody>
      </p:sp>
      <p:sp>
        <p:nvSpPr>
          <p:cNvPr id="8" name="Freeform 8">
            <a:extLst>
              <a:ext uri="{FF2B5EF4-FFF2-40B4-BE49-F238E27FC236}">
                <a16:creationId xmlns:a16="http://schemas.microsoft.com/office/drawing/2014/main" id="{36021B9B-DB16-3933-6DF4-D52FABF01EB1}"/>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57030FD1-B3DB-44BD-BC9D-58FF7D692F36}"/>
              </a:ext>
            </a:extLst>
          </p:cNvPr>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4580FEDF-4233-A7AE-F59B-F5E8BB8D593D}"/>
              </a:ext>
            </a:extLst>
          </p:cNvPr>
          <p:cNvGrpSpPr/>
          <p:nvPr/>
        </p:nvGrpSpPr>
        <p:grpSpPr>
          <a:xfrm>
            <a:off x="16795517" y="4263055"/>
            <a:ext cx="927565" cy="927565"/>
            <a:chOff x="0" y="0"/>
            <a:chExt cx="812800" cy="812800"/>
          </a:xfrm>
        </p:grpSpPr>
        <p:sp>
          <p:nvSpPr>
            <p:cNvPr id="12" name="Freeform 12">
              <a:extLst>
                <a:ext uri="{FF2B5EF4-FFF2-40B4-BE49-F238E27FC236}">
                  <a16:creationId xmlns:a16="http://schemas.microsoft.com/office/drawing/2014/main" id="{C4CE61A8-6C81-EAC1-919F-BFEE8C9976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3" name="TextBox 13">
              <a:extLst>
                <a:ext uri="{FF2B5EF4-FFF2-40B4-BE49-F238E27FC236}">
                  <a16:creationId xmlns:a16="http://schemas.microsoft.com/office/drawing/2014/main" id="{61E9B068-203D-2939-6D76-E736DC051F6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8FD9CA8F-1AA8-5153-5AD3-0A3BA25A9F67}"/>
              </a:ext>
            </a:extLst>
          </p:cNvPr>
          <p:cNvGrpSpPr/>
          <p:nvPr/>
        </p:nvGrpSpPr>
        <p:grpSpPr>
          <a:xfrm>
            <a:off x="9144000" y="7682429"/>
            <a:ext cx="927565" cy="927565"/>
            <a:chOff x="0" y="0"/>
            <a:chExt cx="812800" cy="812800"/>
          </a:xfrm>
        </p:grpSpPr>
        <p:sp>
          <p:nvSpPr>
            <p:cNvPr id="15" name="Freeform 15">
              <a:extLst>
                <a:ext uri="{FF2B5EF4-FFF2-40B4-BE49-F238E27FC236}">
                  <a16:creationId xmlns:a16="http://schemas.microsoft.com/office/drawing/2014/main" id="{B14D9E78-B2A5-0E7A-FEFA-5D60080481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 name="TextBox 16">
              <a:extLst>
                <a:ext uri="{FF2B5EF4-FFF2-40B4-BE49-F238E27FC236}">
                  <a16:creationId xmlns:a16="http://schemas.microsoft.com/office/drawing/2014/main" id="{EB1C90BC-6E99-703B-CE02-DBA6B9B5A01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8">
            <a:extLst>
              <a:ext uri="{FF2B5EF4-FFF2-40B4-BE49-F238E27FC236}">
                <a16:creationId xmlns:a16="http://schemas.microsoft.com/office/drawing/2014/main" id="{59B112C3-35FC-30BB-2C22-6738FF9A6836}"/>
              </a:ext>
            </a:extLst>
          </p:cNvPr>
          <p:cNvSpPr txBox="1"/>
          <p:nvPr/>
        </p:nvSpPr>
        <p:spPr>
          <a:xfrm>
            <a:off x="10347609" y="4060536"/>
            <a:ext cx="6019866" cy="4161460"/>
          </a:xfrm>
          <a:prstGeom prst="rect">
            <a:avLst/>
          </a:prstGeom>
          <a:noFill/>
        </p:spPr>
        <p:txBody>
          <a:bodyPr wrap="square" rtlCol="0">
            <a:spAutoFit/>
          </a:bodyPr>
          <a:lstStyle/>
          <a:p>
            <a:pPr algn="just">
              <a:lnSpc>
                <a:spcPct val="150000"/>
              </a:lnSpc>
            </a:pP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Mạng</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lần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ngữ</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cảnh</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truyền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I/O.</a:t>
            </a:r>
          </a:p>
          <a:p>
            <a:pPr algn="just">
              <a:lnSpc>
                <a:spcPct val="150000"/>
              </a:lnSpc>
            </a:pPr>
            <a:endParaRPr lang="en-US" sz="3600" dirty="0"/>
          </a:p>
        </p:txBody>
      </p:sp>
    </p:spTree>
    <p:extLst>
      <p:ext uri="{BB962C8B-B14F-4D97-AF65-F5344CB8AC3E}">
        <p14:creationId xmlns:p14="http://schemas.microsoft.com/office/powerpoint/2010/main" val="41771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87EAD-51B8-C3BD-5246-C184885759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4DF046-7E1E-2254-B581-FDC501A54E85}"/>
              </a:ext>
            </a:extLst>
          </p:cNvPr>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B4E6FB28-934E-E680-54A9-9C8DA0CC34F7}"/>
              </a:ext>
            </a:extLst>
          </p:cNvPr>
          <p:cNvGrpSpPr/>
          <p:nvPr/>
        </p:nvGrpSpPr>
        <p:grpSpPr>
          <a:xfrm>
            <a:off x="11329698" y="3784315"/>
            <a:ext cx="5752344" cy="5604313"/>
            <a:chOff x="0" y="0"/>
            <a:chExt cx="1197267" cy="889112"/>
          </a:xfrm>
        </p:grpSpPr>
        <p:sp>
          <p:nvSpPr>
            <p:cNvPr id="12" name="Freeform 12">
              <a:extLst>
                <a:ext uri="{FF2B5EF4-FFF2-40B4-BE49-F238E27FC236}">
                  <a16:creationId xmlns:a16="http://schemas.microsoft.com/office/drawing/2014/main" id="{3EC2EB91-E025-4EA7-7CF1-27611FBF63CE}"/>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824051D3-BE51-A771-6D93-0330D3FB317A}"/>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sp>
        <p:nvSpPr>
          <p:cNvPr id="18" name="Freeform 18">
            <a:extLst>
              <a:ext uri="{FF2B5EF4-FFF2-40B4-BE49-F238E27FC236}">
                <a16:creationId xmlns:a16="http://schemas.microsoft.com/office/drawing/2014/main" id="{71669515-3FA9-0851-9E8F-AC5852AF19C7}"/>
              </a:ext>
            </a:extLst>
          </p:cNvPr>
          <p:cNvSpPr/>
          <p:nvPr/>
        </p:nvSpPr>
        <p:spPr>
          <a:xfrm>
            <a:off x="16459200" y="3220029"/>
            <a:ext cx="927565" cy="92756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22"/>
          </a:solidFill>
        </p:spPr>
        <p:txBody>
          <a:bodyPr/>
          <a:lstStyle/>
          <a:p>
            <a:endParaRPr lang="en-US"/>
          </a:p>
        </p:txBody>
      </p:sp>
      <p:sp>
        <p:nvSpPr>
          <p:cNvPr id="21" name="TextBox 21">
            <a:extLst>
              <a:ext uri="{FF2B5EF4-FFF2-40B4-BE49-F238E27FC236}">
                <a16:creationId xmlns:a16="http://schemas.microsoft.com/office/drawing/2014/main" id="{7A4BA16E-23A6-8D5E-C65C-9F02A6551CAB}"/>
              </a:ext>
            </a:extLst>
          </p:cNvPr>
          <p:cNvSpPr txBox="1"/>
          <p:nvPr/>
        </p:nvSpPr>
        <p:spPr>
          <a:xfrm>
            <a:off x="9829799" y="300202"/>
            <a:ext cx="8458201" cy="2462213"/>
          </a:xfrm>
          <a:prstGeom prst="rect">
            <a:avLst/>
          </a:prstGeom>
        </p:spPr>
        <p:txBody>
          <a:bodyPr wrap="square" lIns="0" tIns="0" rIns="0" bIns="0" rtlCol="0" anchor="t">
            <a:spAutoFit/>
          </a:bodyPr>
          <a:lstStyle/>
          <a:p>
            <a:pPr algn="ctr"/>
            <a:r>
              <a:rPr lang="en-US" sz="8000" b="1" kern="100">
                <a:effectLst/>
                <a:latin typeface="Solway" panose="020B0604020202020204" charset="0"/>
                <a:ea typeface="Aptos" panose="020B0004020202020204" pitchFamily="34" charset="0"/>
                <a:cs typeface="Times New Roman" panose="02020603050405020304" pitchFamily="18" charset="0"/>
              </a:rPr>
              <a:t>4. Giảm Tải Cho CPU với Kênh I/O</a:t>
            </a:r>
          </a:p>
        </p:txBody>
      </p:sp>
      <p:sp>
        <p:nvSpPr>
          <p:cNvPr id="22" name="TextBox 22">
            <a:extLst>
              <a:ext uri="{FF2B5EF4-FFF2-40B4-BE49-F238E27FC236}">
                <a16:creationId xmlns:a16="http://schemas.microsoft.com/office/drawing/2014/main" id="{46277C90-3060-3394-9353-4A4C619F789C}"/>
              </a:ext>
            </a:extLst>
          </p:cNvPr>
          <p:cNvSpPr txBox="1"/>
          <p:nvPr/>
        </p:nvSpPr>
        <p:spPr>
          <a:xfrm>
            <a:off x="11582400" y="4479310"/>
            <a:ext cx="5137941" cy="3794052"/>
          </a:xfrm>
          <a:prstGeom prst="rect">
            <a:avLst/>
          </a:prstGeom>
        </p:spPr>
        <p:txBody>
          <a:bodyPr wrap="square" lIns="0" tIns="0" rIns="0" bIns="0" rtlCol="0" anchor="t">
            <a:spAutoFit/>
          </a:bodyPr>
          <a:lstStyle/>
          <a:p>
            <a:pPr marL="342900" lvl="0" indent="-342900" algn="just">
              <a:lnSpc>
                <a:spcPct val="200000"/>
              </a:lnSpc>
              <a:buSzPts val="1000"/>
              <a:buFont typeface="Symbol" panose="05050102010706020507" pitchFamily="18" charset="2"/>
              <a:buChar char=""/>
              <a:tabLst>
                <a:tab pos="457200" algn="l"/>
              </a:tabLst>
            </a:pPr>
            <a:r>
              <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rPr>
              <a:t>Sử dụng bộ xử lý I/O (kênh I/O) giúp giảm tải cho CPU chính và duy trì luồng dữ liệu ổn định.</a:t>
            </a:r>
          </a:p>
        </p:txBody>
      </p:sp>
      <p:pic>
        <p:nvPicPr>
          <p:cNvPr id="10" name="Picture 9" descr="A screenshot of a diagram&#10;&#10;AI-generated content may be incorrect.">
            <a:extLst>
              <a:ext uri="{FF2B5EF4-FFF2-40B4-BE49-F238E27FC236}">
                <a16:creationId xmlns:a16="http://schemas.microsoft.com/office/drawing/2014/main" id="{54608E63-179E-E6BF-055F-660022877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263" y="2576513"/>
            <a:ext cx="10208470" cy="7293589"/>
          </a:xfrm>
          <a:prstGeom prst="rect">
            <a:avLst/>
          </a:prstGeom>
        </p:spPr>
      </p:pic>
      <p:sp>
        <p:nvSpPr>
          <p:cNvPr id="27" name="Freeform 18">
            <a:extLst>
              <a:ext uri="{FF2B5EF4-FFF2-40B4-BE49-F238E27FC236}">
                <a16:creationId xmlns:a16="http://schemas.microsoft.com/office/drawing/2014/main" id="{F56DC70B-3E65-E8E7-633E-F8688D85BB03}"/>
              </a:ext>
            </a:extLst>
          </p:cNvPr>
          <p:cNvSpPr/>
          <p:nvPr/>
        </p:nvSpPr>
        <p:spPr>
          <a:xfrm>
            <a:off x="11118617" y="3225439"/>
            <a:ext cx="927565" cy="92756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22"/>
          </a:solidFill>
        </p:spPr>
        <p:txBody>
          <a:bodyPr/>
          <a:lstStyle/>
          <a:p>
            <a:endParaRPr lang="en-US"/>
          </a:p>
        </p:txBody>
      </p:sp>
      <p:grpSp>
        <p:nvGrpSpPr>
          <p:cNvPr id="29" name="Group 5">
            <a:extLst>
              <a:ext uri="{FF2B5EF4-FFF2-40B4-BE49-F238E27FC236}">
                <a16:creationId xmlns:a16="http://schemas.microsoft.com/office/drawing/2014/main" id="{4701A8BB-B3A4-115A-7CB9-4DECDF2CF6DF}"/>
              </a:ext>
            </a:extLst>
          </p:cNvPr>
          <p:cNvGrpSpPr/>
          <p:nvPr/>
        </p:nvGrpSpPr>
        <p:grpSpPr>
          <a:xfrm>
            <a:off x="560095" y="1293952"/>
            <a:ext cx="9448798" cy="793724"/>
            <a:chOff x="2321" y="-187372"/>
            <a:chExt cx="821507" cy="431894"/>
          </a:xfrm>
        </p:grpSpPr>
        <p:sp>
          <p:nvSpPr>
            <p:cNvPr id="30" name="Freeform 6">
              <a:extLst>
                <a:ext uri="{FF2B5EF4-FFF2-40B4-BE49-F238E27FC236}">
                  <a16:creationId xmlns:a16="http://schemas.microsoft.com/office/drawing/2014/main" id="{495A0F6C-EC5C-DF14-A167-4B6829139D1C}"/>
                </a:ext>
              </a:extLst>
            </p:cNvPr>
            <p:cNvSpPr/>
            <p:nvPr/>
          </p:nvSpPr>
          <p:spPr>
            <a:xfrm>
              <a:off x="90649" y="-187372"/>
              <a:ext cx="596256"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31" name="TextBox 7">
              <a:extLst>
                <a:ext uri="{FF2B5EF4-FFF2-40B4-BE49-F238E27FC236}">
                  <a16:creationId xmlns:a16="http://schemas.microsoft.com/office/drawing/2014/main" id="{2DA5D5EC-E232-3805-2993-7C15908682BB}"/>
                </a:ext>
              </a:extLst>
            </p:cNvPr>
            <p:cNvSpPr txBox="1"/>
            <p:nvPr/>
          </p:nvSpPr>
          <p:spPr>
            <a:xfrm>
              <a:off x="2321" y="-158797"/>
              <a:ext cx="821507" cy="374744"/>
            </a:xfrm>
            <a:prstGeom prst="rect">
              <a:avLst/>
            </a:prstGeom>
          </p:spPr>
          <p:txBody>
            <a:bodyPr lIns="50800" tIns="50800" rIns="50800" bIns="50800" rtlCol="0" anchor="ctr"/>
            <a:lstStyle/>
            <a:p>
              <a:pPr algn="ctr">
                <a:spcBef>
                  <a:spcPts val="1200"/>
                </a:spcBef>
                <a:spcAft>
                  <a:spcPts val="1200"/>
                </a:spcAft>
              </a:pPr>
              <a:r>
                <a:rPr lang="vi-VN" sz="2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Hình 12.16 Giao tiếp giữa các máy tính</a:t>
              </a: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20883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0B69-7F3F-9528-71AF-1919E7A08CE7}"/>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950935D-9730-1366-0622-3492D0D5C2AD}"/>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20093FF7-9252-8E9A-3695-248B903AEAC6}"/>
              </a:ext>
            </a:extLst>
          </p:cNvPr>
          <p:cNvSpPr/>
          <p:nvPr/>
        </p:nvSpPr>
        <p:spPr>
          <a:xfrm>
            <a:off x="97031" y="3914162"/>
            <a:ext cx="6023536" cy="5716883"/>
          </a:xfrm>
          <a:custGeom>
            <a:avLst/>
            <a:gdLst/>
            <a:ahLst/>
            <a:cxnLst/>
            <a:rect l="l" t="t" r="r" b="b"/>
            <a:pathLst>
              <a:path w="6023536" h="5716883">
                <a:moveTo>
                  <a:pt x="0" y="0"/>
                </a:moveTo>
                <a:lnTo>
                  <a:pt x="6023536" y="0"/>
                </a:lnTo>
                <a:lnTo>
                  <a:pt x="6023536" y="5716883"/>
                </a:lnTo>
                <a:lnTo>
                  <a:pt x="0" y="57168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22">
            <a:extLst>
              <a:ext uri="{FF2B5EF4-FFF2-40B4-BE49-F238E27FC236}">
                <a16:creationId xmlns:a16="http://schemas.microsoft.com/office/drawing/2014/main" id="{1C5B3560-366C-6A53-22F4-249260956D55}"/>
              </a:ext>
            </a:extLst>
          </p:cNvPr>
          <p:cNvSpPr txBox="1"/>
          <p:nvPr/>
        </p:nvSpPr>
        <p:spPr>
          <a:xfrm>
            <a:off x="65291" y="281421"/>
            <a:ext cx="6087017" cy="3317255"/>
          </a:xfrm>
          <a:prstGeom prst="rect">
            <a:avLst/>
          </a:prstGeom>
        </p:spPr>
        <p:txBody>
          <a:bodyPr lIns="0" tIns="0" rIns="0" bIns="0" rtlCol="0" anchor="t">
            <a:spAutoFit/>
          </a:bodyPr>
          <a:lstStyle/>
          <a:p>
            <a:pPr algn="ctr">
              <a:lnSpc>
                <a:spcPts val="8640"/>
              </a:lnSpc>
            </a:pPr>
            <a:r>
              <a:rPr lang="vi-VN" sz="9600">
                <a:solidFill>
                  <a:srgbClr val="242622"/>
                </a:solidFill>
                <a:latin typeface="Lilita One"/>
                <a:ea typeface="Lilita One"/>
                <a:cs typeface="Lilita One"/>
                <a:sym typeface="Lilita One"/>
              </a:rPr>
              <a:t>5. Cải thiện hiệu suất I/O</a:t>
            </a:r>
            <a:endParaRPr lang="en-US" sz="9600">
              <a:solidFill>
                <a:srgbClr val="242622"/>
              </a:solidFill>
              <a:latin typeface="Lilita One"/>
              <a:ea typeface="Lilita One"/>
              <a:cs typeface="Lilita One"/>
              <a:sym typeface="Lilita One"/>
            </a:endParaRPr>
          </a:p>
        </p:txBody>
      </p:sp>
      <p:sp>
        <p:nvSpPr>
          <p:cNvPr id="26" name="Freeform 26">
            <a:extLst>
              <a:ext uri="{FF2B5EF4-FFF2-40B4-BE49-F238E27FC236}">
                <a16:creationId xmlns:a16="http://schemas.microsoft.com/office/drawing/2014/main" id="{F73A215F-B4DD-791F-8D20-2E85C647E655}"/>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1F2B319E-4DC7-8DB2-774E-AB823BA190E1}"/>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DE39A26D-D2DB-E8D3-F79C-03D2696DA1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A360647A-5214-7015-42DD-F32EE133949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TextBox 35">
            <a:extLst>
              <a:ext uri="{FF2B5EF4-FFF2-40B4-BE49-F238E27FC236}">
                <a16:creationId xmlns:a16="http://schemas.microsoft.com/office/drawing/2014/main" id="{B7D179B7-5F09-8618-6F1D-B9B29B59E8EC}"/>
              </a:ext>
            </a:extLst>
          </p:cNvPr>
          <p:cNvSpPr txBox="1"/>
          <p:nvPr/>
        </p:nvSpPr>
        <p:spPr>
          <a:xfrm>
            <a:off x="5966675" y="1655751"/>
            <a:ext cx="12262057" cy="7770845"/>
          </a:xfrm>
          <a:prstGeom prst="rect">
            <a:avLst/>
          </a:prstGeom>
          <a:noFill/>
        </p:spPr>
        <p:txBody>
          <a:bodyPr wrap="square">
            <a:spAutoFit/>
          </a:bodyPr>
          <a:lstStyle/>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chuyển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đổi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ngữ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cảnh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sao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chép</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nhớ</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truyền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giữa</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thiết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bị</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ứng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dụng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suất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ngắt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dụng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truyền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lớn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điều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khiển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thông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minh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kỹ</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thuật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thăm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dò</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(polling)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nếu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có</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thể</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chế</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trạng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thái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chờ</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bận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(busy waiting).</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Tăng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khả</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năng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xử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lý</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đồng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thời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dụng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điều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khiển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hỗ</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trợ</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DMA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hoặc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kênh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I/O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để</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tải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việc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sao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chép</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khỏi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CPU.</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Chuyển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thao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xử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lý</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cơ</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bản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phần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cứng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phép</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chúng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hoạt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động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đồng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thời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với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CPU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bus.</a:t>
            </a:r>
          </a:p>
          <a:p>
            <a:pPr marL="342900" lvl="0" indent="-342900" algn="just">
              <a:lnSpc>
                <a:spcPct val="150000"/>
              </a:lnSpc>
              <a:spcAft>
                <a:spcPts val="1200"/>
              </a:spcAft>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Cân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suất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giữa</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CPU,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nhớ</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bus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I/O,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vì</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nếu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chúng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bị</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quá</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tải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thành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phần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có</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thể</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bị</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đoạn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hoặc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nhàn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rỗi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292117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34963">
            <a:off x="175130" y="242330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115268" y="4639459"/>
            <a:ext cx="3257369" cy="4192750"/>
            <a:chOff x="0" y="0"/>
            <a:chExt cx="823616" cy="1060124"/>
          </a:xfrm>
        </p:grpSpPr>
        <p:sp>
          <p:nvSpPr>
            <p:cNvPr id="4" name="Freeform 4"/>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5" name="TextBox 5"/>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558599" y="4639459"/>
            <a:ext cx="3257369" cy="4192750"/>
            <a:chOff x="0" y="0"/>
            <a:chExt cx="823616" cy="1060124"/>
          </a:xfrm>
        </p:grpSpPr>
        <p:sp>
          <p:nvSpPr>
            <p:cNvPr id="7" name="Freeform 7"/>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8" name="TextBox 8"/>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001931" y="4639459"/>
            <a:ext cx="3257369" cy="4192750"/>
            <a:chOff x="0" y="0"/>
            <a:chExt cx="823616" cy="1060124"/>
          </a:xfrm>
        </p:grpSpPr>
        <p:sp>
          <p:nvSpPr>
            <p:cNvPr id="10" name="Freeform 10"/>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11" name="TextBox 11"/>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170581" y="4027191"/>
            <a:ext cx="1146744" cy="11467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1</a:t>
              </a:r>
            </a:p>
          </p:txBody>
        </p:sp>
      </p:grpSp>
      <p:grpSp>
        <p:nvGrpSpPr>
          <p:cNvPr id="15" name="Group 15"/>
          <p:cNvGrpSpPr/>
          <p:nvPr/>
        </p:nvGrpSpPr>
        <p:grpSpPr>
          <a:xfrm>
            <a:off x="11613912" y="4046639"/>
            <a:ext cx="1146744" cy="11467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2</a:t>
              </a:r>
            </a:p>
          </p:txBody>
        </p:sp>
      </p:grpSp>
      <p:grpSp>
        <p:nvGrpSpPr>
          <p:cNvPr id="18" name="Group 18"/>
          <p:cNvGrpSpPr/>
          <p:nvPr/>
        </p:nvGrpSpPr>
        <p:grpSpPr>
          <a:xfrm>
            <a:off x="15057243" y="4066087"/>
            <a:ext cx="1146744" cy="114674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3</a:t>
              </a:r>
            </a:p>
          </p:txBody>
        </p:sp>
      </p:grpSp>
      <p:sp>
        <p:nvSpPr>
          <p:cNvPr id="21" name="Freeform 21"/>
          <p:cNvSpPr/>
          <p:nvPr/>
        </p:nvSpPr>
        <p:spPr>
          <a:xfrm>
            <a:off x="1028700" y="2622556"/>
            <a:ext cx="5187946" cy="6635744"/>
          </a:xfrm>
          <a:custGeom>
            <a:avLst/>
            <a:gdLst/>
            <a:ahLst/>
            <a:cxnLst/>
            <a:rect l="l" t="t" r="r" b="b"/>
            <a:pathLst>
              <a:path w="5187946" h="6635744">
                <a:moveTo>
                  <a:pt x="0" y="0"/>
                </a:moveTo>
                <a:lnTo>
                  <a:pt x="5187946" y="0"/>
                </a:lnTo>
                <a:lnTo>
                  <a:pt x="5187946" y="6635744"/>
                </a:lnTo>
                <a:lnTo>
                  <a:pt x="0" y="6635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22"/>
          <p:cNvSpPr txBox="1"/>
          <p:nvPr/>
        </p:nvSpPr>
        <p:spPr>
          <a:xfrm>
            <a:off x="7172584" y="653800"/>
            <a:ext cx="9932243" cy="2708434"/>
          </a:xfrm>
          <a:prstGeom prst="rect">
            <a:avLst/>
          </a:prstGeom>
        </p:spPr>
        <p:txBody>
          <a:bodyPr wrap="square" lIns="0" tIns="0" rIns="0" bIns="0" rtlCol="0" anchor="t">
            <a:spAutoFit/>
          </a:bodyPr>
          <a:lstStyle/>
          <a:p>
            <a:pPr algn="ctr"/>
            <a:r>
              <a:rPr lang="en-US" sz="8800" b="1" kern="100">
                <a:effectLst/>
                <a:latin typeface="Solway" panose="020B0604020202020204" charset="0"/>
                <a:ea typeface="Aptos" panose="020B0004020202020204" pitchFamily="34" charset="0"/>
                <a:cs typeface="Times New Roman" panose="02020603050405020304" pitchFamily="18" charset="0"/>
              </a:rPr>
              <a:t>6.Triển Khai Chức Năng I/O</a:t>
            </a:r>
            <a:endParaRPr lang="en-US" sz="8800" kern="100">
              <a:effectLst/>
              <a:latin typeface="Solway" panose="020B0604020202020204" charset="0"/>
              <a:ea typeface="Aptos" panose="020B0004020202020204" pitchFamily="34" charset="0"/>
              <a:cs typeface="Times New Roman" panose="02020603050405020304" pitchFamily="18" charset="0"/>
            </a:endParaRPr>
          </a:p>
        </p:txBody>
      </p:sp>
      <p:sp>
        <p:nvSpPr>
          <p:cNvPr id="23" name="TextBox 23"/>
          <p:cNvSpPr txBox="1"/>
          <p:nvPr/>
        </p:nvSpPr>
        <p:spPr>
          <a:xfrm>
            <a:off x="7672174" y="5475677"/>
            <a:ext cx="2134485" cy="2160848"/>
          </a:xfrm>
          <a:prstGeom prst="rect">
            <a:avLst/>
          </a:prstGeom>
        </p:spPr>
        <p:txBody>
          <a:bodyPr lIns="0" tIns="0" rIns="0" bIns="0" rtlCol="0" anchor="t">
            <a:spAutoFit/>
          </a:bodyPr>
          <a:lstStyle/>
          <a:p>
            <a:pPr algn="ctr">
              <a:lnSpc>
                <a:spcPts val="3359"/>
              </a:lnSpc>
            </a:pPr>
            <a:r>
              <a:rPr lang="en-US" sz="2800">
                <a:solidFill>
                  <a:schemeClr val="bg1"/>
                </a:solidFill>
                <a:latin typeface="Solway" panose="020B0604020202020204" charset="0"/>
              </a:rPr>
              <a:t>Kiểm tra tính xác thực của nguồn thông tin.</a:t>
            </a:r>
            <a:endParaRPr lang="en-US" sz="2799">
              <a:solidFill>
                <a:schemeClr val="bg1"/>
              </a:solidFill>
              <a:latin typeface="Solway" panose="020B0604020202020204" charset="0"/>
              <a:ea typeface="Solway"/>
              <a:cs typeface="Solway"/>
              <a:sym typeface="Solway"/>
            </a:endParaRPr>
          </a:p>
        </p:txBody>
      </p:sp>
      <p:sp>
        <p:nvSpPr>
          <p:cNvPr id="24" name="TextBox 24"/>
          <p:cNvSpPr txBox="1"/>
          <p:nvPr/>
        </p:nvSpPr>
        <p:spPr>
          <a:xfrm>
            <a:off x="11115505" y="5475677"/>
            <a:ext cx="2134485" cy="3032882"/>
          </a:xfrm>
          <a:prstGeom prst="rect">
            <a:avLst/>
          </a:prstGeom>
        </p:spPr>
        <p:txBody>
          <a:bodyPr lIns="0" tIns="0" rIns="0" bIns="0" rtlCol="0" anchor="t">
            <a:spAutoFit/>
          </a:bodyPr>
          <a:lstStyle/>
          <a:p>
            <a:pPr algn="ctr">
              <a:lnSpc>
                <a:spcPts val="3359"/>
              </a:lnSpc>
            </a:pPr>
            <a:r>
              <a:rPr lang="en-US" sz="2800">
                <a:solidFill>
                  <a:schemeClr val="bg1"/>
                </a:solidFill>
                <a:latin typeface="Solway" panose="020B0604020202020204" charset="0"/>
              </a:rPr>
              <a:t>Sử dụng công cụ kiểm tra thông tin để đảm bảo tính chính xác.</a:t>
            </a:r>
            <a:endParaRPr lang="en-US" sz="2799">
              <a:solidFill>
                <a:schemeClr val="bg1"/>
              </a:solidFill>
              <a:latin typeface="Solway" panose="020B0604020202020204" charset="0"/>
              <a:ea typeface="Solway"/>
              <a:cs typeface="Solway"/>
              <a:sym typeface="Solway"/>
            </a:endParaRPr>
          </a:p>
        </p:txBody>
      </p:sp>
      <p:grpSp>
        <p:nvGrpSpPr>
          <p:cNvPr id="25" name="Group 25"/>
          <p:cNvGrpSpPr/>
          <p:nvPr/>
        </p:nvGrpSpPr>
        <p:grpSpPr>
          <a:xfrm>
            <a:off x="2932177" y="-2255769"/>
            <a:ext cx="3284469" cy="328446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7259300" y="1593856"/>
            <a:ext cx="1647720" cy="164772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14558837" y="5475677"/>
            <a:ext cx="2134485" cy="2159181"/>
          </a:xfrm>
          <a:prstGeom prst="rect">
            <a:avLst/>
          </a:prstGeom>
        </p:spPr>
        <p:txBody>
          <a:bodyPr lIns="0" tIns="0" rIns="0" bIns="0" rtlCol="0" anchor="t">
            <a:spAutoFit/>
          </a:bodyPr>
          <a:lstStyle/>
          <a:p>
            <a:pPr algn="ctr">
              <a:lnSpc>
                <a:spcPts val="3359"/>
              </a:lnSpc>
            </a:pPr>
            <a:r>
              <a:rPr lang="en-US" sz="2800">
                <a:solidFill>
                  <a:schemeClr val="bg1"/>
                </a:solidFill>
                <a:latin typeface="Solway" panose="020B0604020202020204" charset="0"/>
              </a:rPr>
              <a:t>Nhận diện và tránh thiên vị trong quá trình xử lý.</a:t>
            </a:r>
            <a:endParaRPr lang="en-US" sz="2799">
              <a:solidFill>
                <a:schemeClr val="bg1"/>
              </a:solidFill>
              <a:latin typeface="Solway" panose="020B0604020202020204" charset="0"/>
              <a:ea typeface="Solway"/>
              <a:cs typeface="Solway"/>
              <a:sym typeface="Solw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B424-78CA-6DC1-E34A-92714CA83B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F1F0D6-94A6-02E2-2F3D-224271811C6C}"/>
              </a:ext>
            </a:extLst>
          </p:cNvPr>
          <p:cNvSpPr/>
          <p:nvPr/>
        </p:nvSpPr>
        <p:spPr>
          <a:xfrm rot="-3485336">
            <a:off x="-1923273" y="269251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7AA68D5-DBE6-7353-F67D-259907A172B3}"/>
              </a:ext>
            </a:extLst>
          </p:cNvPr>
          <p:cNvSpPr/>
          <p:nvPr/>
        </p:nvSpPr>
        <p:spPr>
          <a:xfrm rot="4515064">
            <a:off x="15160736" y="864362"/>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55E663E-7B06-6DC9-40C7-3F17B642E52C}"/>
              </a:ext>
            </a:extLst>
          </p:cNvPr>
          <p:cNvGrpSpPr/>
          <p:nvPr/>
        </p:nvGrpSpPr>
        <p:grpSpPr>
          <a:xfrm>
            <a:off x="2971800" y="1503486"/>
            <a:ext cx="12496800" cy="8031316"/>
            <a:chOff x="0" y="0"/>
            <a:chExt cx="3638192" cy="1611411"/>
          </a:xfrm>
        </p:grpSpPr>
        <p:sp>
          <p:nvSpPr>
            <p:cNvPr id="5" name="Freeform 5">
              <a:extLst>
                <a:ext uri="{FF2B5EF4-FFF2-40B4-BE49-F238E27FC236}">
                  <a16:creationId xmlns:a16="http://schemas.microsoft.com/office/drawing/2014/main" id="{0015C041-F398-7B21-5C1C-4D5FCABBAA1F}"/>
                </a:ext>
              </a:extLst>
            </p:cNvPr>
            <p:cNvSpPr/>
            <p:nvPr/>
          </p:nvSpPr>
          <p:spPr>
            <a:xfrm>
              <a:off x="0" y="0"/>
              <a:ext cx="3638192" cy="1611411"/>
            </a:xfrm>
            <a:custGeom>
              <a:avLst/>
              <a:gdLst/>
              <a:ahLst/>
              <a:cxnLst/>
              <a:rect l="l" t="t" r="r" b="b"/>
              <a:pathLst>
                <a:path w="3638192" h="1611411">
                  <a:moveTo>
                    <a:pt x="53805" y="0"/>
                  </a:moveTo>
                  <a:lnTo>
                    <a:pt x="3584387" y="0"/>
                  </a:lnTo>
                  <a:cubicBezTo>
                    <a:pt x="3598657" y="0"/>
                    <a:pt x="3612343" y="5669"/>
                    <a:pt x="3622433" y="15759"/>
                  </a:cubicBezTo>
                  <a:cubicBezTo>
                    <a:pt x="3632524" y="25849"/>
                    <a:pt x="3638192" y="39535"/>
                    <a:pt x="3638192" y="53805"/>
                  </a:cubicBezTo>
                  <a:lnTo>
                    <a:pt x="3638192" y="1557606"/>
                  </a:lnTo>
                  <a:cubicBezTo>
                    <a:pt x="3638192" y="1571876"/>
                    <a:pt x="3632524" y="1585562"/>
                    <a:pt x="3622433" y="1595652"/>
                  </a:cubicBezTo>
                  <a:cubicBezTo>
                    <a:pt x="3612343" y="1605742"/>
                    <a:pt x="3598657" y="1611411"/>
                    <a:pt x="3584387" y="1611411"/>
                  </a:cubicBezTo>
                  <a:lnTo>
                    <a:pt x="53805" y="1611411"/>
                  </a:lnTo>
                  <a:cubicBezTo>
                    <a:pt x="39535" y="1611411"/>
                    <a:pt x="25849" y="1605742"/>
                    <a:pt x="15759" y="1595652"/>
                  </a:cubicBezTo>
                  <a:cubicBezTo>
                    <a:pt x="5669" y="1585562"/>
                    <a:pt x="0" y="1571876"/>
                    <a:pt x="0" y="1557606"/>
                  </a:cubicBezTo>
                  <a:lnTo>
                    <a:pt x="0" y="53805"/>
                  </a:lnTo>
                  <a:cubicBezTo>
                    <a:pt x="0" y="39535"/>
                    <a:pt x="5669" y="25849"/>
                    <a:pt x="15759" y="15759"/>
                  </a:cubicBezTo>
                  <a:cubicBezTo>
                    <a:pt x="25849" y="5669"/>
                    <a:pt x="39535" y="0"/>
                    <a:pt x="53805" y="0"/>
                  </a:cubicBezTo>
                  <a:close/>
                </a:path>
              </a:pathLst>
            </a:custGeom>
            <a:solidFill>
              <a:srgbClr val="F4E8DE"/>
            </a:solidFill>
          </p:spPr>
          <p:txBody>
            <a:bodyPr/>
            <a:lstStyle/>
            <a:p>
              <a:endParaRPr lang="en-US"/>
            </a:p>
          </p:txBody>
        </p:sp>
        <p:sp>
          <p:nvSpPr>
            <p:cNvPr id="6" name="TextBox 6">
              <a:extLst>
                <a:ext uri="{FF2B5EF4-FFF2-40B4-BE49-F238E27FC236}">
                  <a16:creationId xmlns:a16="http://schemas.microsoft.com/office/drawing/2014/main" id="{CBD870E1-E84E-AF23-4B6C-F237DDE1F83A}"/>
                </a:ext>
              </a:extLst>
            </p:cNvPr>
            <p:cNvSpPr txBox="1"/>
            <p:nvPr/>
          </p:nvSpPr>
          <p:spPr>
            <a:xfrm>
              <a:off x="0" y="47625"/>
              <a:ext cx="3638192" cy="1563786"/>
            </a:xfrm>
            <a:prstGeom prst="rect">
              <a:avLst/>
            </a:prstGeom>
          </p:spPr>
          <p:txBody>
            <a:bodyPr lIns="50800" tIns="50800" rIns="50800" bIns="50800" rtlCol="0" anchor="ctr"/>
            <a:lstStyle/>
            <a:p>
              <a:pPr algn="ctr">
                <a:lnSpc>
                  <a:spcPts val="2799"/>
                </a:lnSpc>
              </a:pPr>
              <a:endParaRPr/>
            </a:p>
          </p:txBody>
        </p:sp>
      </p:grpSp>
      <p:sp>
        <p:nvSpPr>
          <p:cNvPr id="25" name="TextBox 25">
            <a:extLst>
              <a:ext uri="{FF2B5EF4-FFF2-40B4-BE49-F238E27FC236}">
                <a16:creationId xmlns:a16="http://schemas.microsoft.com/office/drawing/2014/main" id="{E10099EE-D72D-BA72-FB8B-B91D8F8F2B7C}"/>
              </a:ext>
            </a:extLst>
          </p:cNvPr>
          <p:cNvSpPr txBox="1"/>
          <p:nvPr/>
        </p:nvSpPr>
        <p:spPr>
          <a:xfrm>
            <a:off x="1981200" y="93058"/>
            <a:ext cx="14960682" cy="1354217"/>
          </a:xfrm>
          <a:prstGeom prst="rect">
            <a:avLst/>
          </a:prstGeom>
        </p:spPr>
        <p:txBody>
          <a:bodyPr lIns="0" tIns="0" rIns="0" bIns="0" rtlCol="0" anchor="t">
            <a:spAutoFit/>
          </a:bodyPr>
          <a:lstStyle/>
          <a:p>
            <a:pPr algn="just"/>
            <a:r>
              <a:rPr lang="en-US" sz="8800" b="1" kern="100">
                <a:effectLst/>
                <a:latin typeface="Solway" panose="020B0604020202020204" charset="0"/>
                <a:ea typeface="Aptos" panose="020B0004020202020204" pitchFamily="34" charset="0"/>
                <a:cs typeface="Times New Roman" panose="02020603050405020304" pitchFamily="18" charset="0"/>
              </a:rPr>
              <a:t>7. Tiến Bộ của Thiết Bị I/O</a:t>
            </a:r>
          </a:p>
        </p:txBody>
      </p:sp>
      <p:grpSp>
        <p:nvGrpSpPr>
          <p:cNvPr id="32" name="Group 32">
            <a:extLst>
              <a:ext uri="{FF2B5EF4-FFF2-40B4-BE49-F238E27FC236}">
                <a16:creationId xmlns:a16="http://schemas.microsoft.com/office/drawing/2014/main" id="{A8CEF64C-A5A3-7625-8270-26BEC2E8F17C}"/>
              </a:ext>
            </a:extLst>
          </p:cNvPr>
          <p:cNvGrpSpPr/>
          <p:nvPr/>
        </p:nvGrpSpPr>
        <p:grpSpPr>
          <a:xfrm>
            <a:off x="16795517" y="2551406"/>
            <a:ext cx="927565" cy="927565"/>
            <a:chOff x="0" y="0"/>
            <a:chExt cx="812800" cy="812800"/>
          </a:xfrm>
        </p:grpSpPr>
        <p:sp>
          <p:nvSpPr>
            <p:cNvPr id="33" name="Freeform 33">
              <a:extLst>
                <a:ext uri="{FF2B5EF4-FFF2-40B4-BE49-F238E27FC236}">
                  <a16:creationId xmlns:a16="http://schemas.microsoft.com/office/drawing/2014/main" id="{F7DA412E-C12C-1F58-73BE-0DF7D0AA78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4" name="TextBox 34">
              <a:extLst>
                <a:ext uri="{FF2B5EF4-FFF2-40B4-BE49-F238E27FC236}">
                  <a16:creationId xmlns:a16="http://schemas.microsoft.com/office/drawing/2014/main" id="{C22B722E-5539-D427-EDDA-DF7F5B9732F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a:extLst>
              <a:ext uri="{FF2B5EF4-FFF2-40B4-BE49-F238E27FC236}">
                <a16:creationId xmlns:a16="http://schemas.microsoft.com/office/drawing/2014/main" id="{CAD4AF35-EC18-C736-4410-720147358C5C}"/>
              </a:ext>
            </a:extLst>
          </p:cNvPr>
          <p:cNvGrpSpPr/>
          <p:nvPr/>
        </p:nvGrpSpPr>
        <p:grpSpPr>
          <a:xfrm>
            <a:off x="564917" y="6038631"/>
            <a:ext cx="927565" cy="927565"/>
            <a:chOff x="0" y="0"/>
            <a:chExt cx="812800" cy="812800"/>
          </a:xfrm>
        </p:grpSpPr>
        <p:sp>
          <p:nvSpPr>
            <p:cNvPr id="36" name="Freeform 36">
              <a:extLst>
                <a:ext uri="{FF2B5EF4-FFF2-40B4-BE49-F238E27FC236}">
                  <a16:creationId xmlns:a16="http://schemas.microsoft.com/office/drawing/2014/main" id="{69364820-B28C-FDEB-3DE4-F1D875ED37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7" name="TextBox 37">
              <a:extLst>
                <a:ext uri="{FF2B5EF4-FFF2-40B4-BE49-F238E27FC236}">
                  <a16:creationId xmlns:a16="http://schemas.microsoft.com/office/drawing/2014/main" id="{7033155D-E548-BE0C-9405-48E0EA4A584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38" name="Picture 37" descr="A diagram of a diagram with arrows&#10;&#10;AI-generated content may be incorrect.">
            <a:extLst>
              <a:ext uri="{FF2B5EF4-FFF2-40B4-BE49-F238E27FC236}">
                <a16:creationId xmlns:a16="http://schemas.microsoft.com/office/drawing/2014/main" id="{EDAE1908-7290-ED19-2AD5-319582E33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137193"/>
            <a:ext cx="10972800" cy="5410200"/>
          </a:xfrm>
          <a:prstGeom prst="rect">
            <a:avLst/>
          </a:prstGeom>
        </p:spPr>
      </p:pic>
      <p:sp>
        <p:nvSpPr>
          <p:cNvPr id="39" name="TextBox 38">
            <a:extLst>
              <a:ext uri="{FF2B5EF4-FFF2-40B4-BE49-F238E27FC236}">
                <a16:creationId xmlns:a16="http://schemas.microsoft.com/office/drawing/2014/main" id="{163B9C66-7AD1-3B8F-B72A-6BF5D1B6DD07}"/>
              </a:ext>
            </a:extLst>
          </p:cNvPr>
          <p:cNvSpPr txBox="1"/>
          <p:nvPr/>
        </p:nvSpPr>
        <p:spPr>
          <a:xfrm>
            <a:off x="3886200" y="8149807"/>
            <a:ext cx="11125200" cy="1384995"/>
          </a:xfrm>
          <a:prstGeom prst="rect">
            <a:avLst/>
          </a:prstGeom>
          <a:noFill/>
        </p:spPr>
        <p:txBody>
          <a:bodyPr wrap="square" rtlCol="0">
            <a:spAutoFit/>
          </a:bodyPr>
          <a:lstStyle/>
          <a:p>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Các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bị</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nhớ</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bay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hơi</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(NVM)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tốc</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ngày</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càng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yêu</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cầu</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I/O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ưu</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tận</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đa</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tốc</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a:t>
            </a:r>
          </a:p>
          <a:p>
            <a:endParaRPr lang="en-US" sz="2800" b="1" dirty="0"/>
          </a:p>
        </p:txBody>
      </p:sp>
    </p:spTree>
    <p:extLst>
      <p:ext uri="{BB962C8B-B14F-4D97-AF65-F5344CB8AC3E}">
        <p14:creationId xmlns:p14="http://schemas.microsoft.com/office/powerpoint/2010/main" val="329558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CC72-3FFF-0C85-CC9E-CB3226C69CB2}"/>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B4A28EAE-ACB9-5FC3-5C22-8FBFE240DA39}"/>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DF6D688D-4F55-C474-F0EA-E40B642BA81F}"/>
              </a:ext>
            </a:extLst>
          </p:cNvPr>
          <p:cNvSpPr txBox="1"/>
          <p:nvPr/>
        </p:nvSpPr>
        <p:spPr>
          <a:xfrm>
            <a:off x="1752600" y="327880"/>
            <a:ext cx="15782373" cy="2049857"/>
          </a:xfrm>
          <a:prstGeom prst="rect">
            <a:avLst/>
          </a:prstGeom>
        </p:spPr>
        <p:txBody>
          <a:bodyPr wrap="square" lIns="0" tIns="0" rIns="0" bIns="0" rtlCol="0" anchor="t">
            <a:spAutoFit/>
          </a:bodyPr>
          <a:lstStyle/>
          <a:p>
            <a:pPr algn="ctr">
              <a:lnSpc>
                <a:spcPts val="7919"/>
              </a:lnSpc>
            </a:pPr>
            <a:r>
              <a:rPr lang="en-US" sz="8800" b="1">
                <a:effectLst/>
                <a:latin typeface="Solway" panose="020B0604020202020204" charset="0"/>
                <a:ea typeface="Aptos" panose="020B0004020202020204" pitchFamily="34" charset="0"/>
              </a:rPr>
              <a:t>8. Hiệu Suất I/O và Độ Trễ Mạng</a:t>
            </a:r>
            <a:endParaRPr lang="en-US" sz="8800">
              <a:solidFill>
                <a:srgbClr val="242622"/>
              </a:solidFill>
              <a:latin typeface="Solway" panose="020B0604020202020204" charset="0"/>
              <a:ea typeface="Lilita One"/>
              <a:cs typeface="Lilita One"/>
              <a:sym typeface="Lilita One"/>
            </a:endParaRPr>
          </a:p>
        </p:txBody>
      </p:sp>
      <p:sp>
        <p:nvSpPr>
          <p:cNvPr id="8" name="Freeform 8">
            <a:extLst>
              <a:ext uri="{FF2B5EF4-FFF2-40B4-BE49-F238E27FC236}">
                <a16:creationId xmlns:a16="http://schemas.microsoft.com/office/drawing/2014/main" id="{07E63652-E64F-49B2-1182-F2AF8F06B828}"/>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FB074B52-FC80-03E5-0042-A0B844E6FF71}"/>
              </a:ext>
            </a:extLst>
          </p:cNvPr>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147F63DF-A5D7-224F-7D8A-FC4A4EB20347}"/>
              </a:ext>
            </a:extLst>
          </p:cNvPr>
          <p:cNvSpPr/>
          <p:nvPr/>
        </p:nvSpPr>
        <p:spPr>
          <a:xfrm>
            <a:off x="228600" y="2324100"/>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pic>
        <p:nvPicPr>
          <p:cNvPr id="19" name="Picture 18" descr="A diagram of different types of objects&#10;&#10;AI-generated content may be incorrect.">
            <a:extLst>
              <a:ext uri="{FF2B5EF4-FFF2-40B4-BE49-F238E27FC236}">
                <a16:creationId xmlns:a16="http://schemas.microsoft.com/office/drawing/2014/main" id="{239F8561-F3BB-7209-E0AC-81510A527C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1" y="2670312"/>
            <a:ext cx="9446752" cy="7072717"/>
          </a:xfrm>
          <a:prstGeom prst="rect">
            <a:avLst/>
          </a:prstGeom>
        </p:spPr>
      </p:pic>
      <p:grpSp>
        <p:nvGrpSpPr>
          <p:cNvPr id="20" name="Group 11">
            <a:extLst>
              <a:ext uri="{FF2B5EF4-FFF2-40B4-BE49-F238E27FC236}">
                <a16:creationId xmlns:a16="http://schemas.microsoft.com/office/drawing/2014/main" id="{EBB4B2F8-7648-706F-BAA0-E0B3A0E5039E}"/>
              </a:ext>
            </a:extLst>
          </p:cNvPr>
          <p:cNvGrpSpPr/>
          <p:nvPr/>
        </p:nvGrpSpPr>
        <p:grpSpPr>
          <a:xfrm>
            <a:off x="11430000" y="3314700"/>
            <a:ext cx="5218944" cy="4953000"/>
            <a:chOff x="0" y="0"/>
            <a:chExt cx="1197267" cy="889112"/>
          </a:xfrm>
        </p:grpSpPr>
        <p:sp>
          <p:nvSpPr>
            <p:cNvPr id="21" name="Freeform 12">
              <a:extLst>
                <a:ext uri="{FF2B5EF4-FFF2-40B4-BE49-F238E27FC236}">
                  <a16:creationId xmlns:a16="http://schemas.microsoft.com/office/drawing/2014/main" id="{3637B97D-A32F-89F7-341B-68FFD740E558}"/>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28BF0DE2-07BC-A2DB-7DAA-C26A6EADBD3C}"/>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sp>
        <p:nvSpPr>
          <p:cNvPr id="23" name="TextBox 22">
            <a:extLst>
              <a:ext uri="{FF2B5EF4-FFF2-40B4-BE49-F238E27FC236}">
                <a16:creationId xmlns:a16="http://schemas.microsoft.com/office/drawing/2014/main" id="{78A7F091-6D52-8711-83E9-972D41A3FADF}"/>
              </a:ext>
            </a:extLst>
          </p:cNvPr>
          <p:cNvSpPr txBox="1"/>
          <p:nvPr/>
        </p:nvSpPr>
        <p:spPr>
          <a:xfrm>
            <a:off x="11982072" y="3771900"/>
            <a:ext cx="4114800" cy="4360168"/>
          </a:xfrm>
          <a:prstGeom prst="rect">
            <a:avLst/>
          </a:prstGeom>
          <a:noFill/>
        </p:spPr>
        <p:txBody>
          <a:bodyPr wrap="square" rtlCol="0">
            <a:spAutoFit/>
          </a:bodyPr>
          <a:lstStyle/>
          <a:p>
            <a:pPr algn="ctr">
              <a:lnSpc>
                <a:spcPct val="150000"/>
              </a:lnSpc>
            </a:pPr>
            <a:r>
              <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rPr>
              <a:t>Độ trễ mạng có thể làm giảm hiệu suất I/O, tạo thêm "thuế" hiệu suất cho hệ thống.</a:t>
            </a:r>
          </a:p>
          <a:p>
            <a:pPr algn="ctr">
              <a:lnSpc>
                <a:spcPct val="150000"/>
              </a:lnSpc>
            </a:pPr>
            <a:endParaRPr lang="en-US" sz="2800">
              <a:solidFill>
                <a:schemeClr val="bg1"/>
              </a:solidFill>
              <a:latin typeface="Solway" panose="020B0604020202020204" charset="0"/>
            </a:endParaRPr>
          </a:p>
        </p:txBody>
      </p:sp>
    </p:spTree>
    <p:extLst>
      <p:ext uri="{BB962C8B-B14F-4D97-AF65-F5344CB8AC3E}">
        <p14:creationId xmlns:p14="http://schemas.microsoft.com/office/powerpoint/2010/main" val="227062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3379" y="1016018"/>
            <a:ext cx="6540229" cy="8175286"/>
          </a:xfrm>
          <a:custGeom>
            <a:avLst/>
            <a:gdLst/>
            <a:ahLst/>
            <a:cxnLst/>
            <a:rect l="l" t="t" r="r" b="b"/>
            <a:pathLst>
              <a:path w="6540229" h="8175286">
                <a:moveTo>
                  <a:pt x="0" y="0"/>
                </a:moveTo>
                <a:lnTo>
                  <a:pt x="6540229" y="0"/>
                </a:lnTo>
                <a:lnTo>
                  <a:pt x="6540229" y="8175286"/>
                </a:lnTo>
                <a:lnTo>
                  <a:pt x="0" y="817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312265" y="3314700"/>
            <a:ext cx="12982775" cy="4868882"/>
            <a:chOff x="0" y="0"/>
            <a:chExt cx="3282656" cy="1231082"/>
          </a:xfrm>
        </p:grpSpPr>
        <p:sp>
          <p:nvSpPr>
            <p:cNvPr id="4" name="Freeform 4"/>
            <p:cNvSpPr/>
            <p:nvPr/>
          </p:nvSpPr>
          <p:spPr>
            <a:xfrm>
              <a:off x="0" y="0"/>
              <a:ext cx="3282656" cy="1231082"/>
            </a:xfrm>
            <a:custGeom>
              <a:avLst/>
              <a:gdLst/>
              <a:ahLst/>
              <a:cxnLst/>
              <a:rect l="l" t="t" r="r" b="b"/>
              <a:pathLst>
                <a:path w="3282656" h="1231082">
                  <a:moveTo>
                    <a:pt x="53669" y="0"/>
                  </a:moveTo>
                  <a:lnTo>
                    <a:pt x="3228987" y="0"/>
                  </a:lnTo>
                  <a:cubicBezTo>
                    <a:pt x="3243221" y="0"/>
                    <a:pt x="3256872" y="5654"/>
                    <a:pt x="3266937" y="15719"/>
                  </a:cubicBezTo>
                  <a:cubicBezTo>
                    <a:pt x="3277002" y="25784"/>
                    <a:pt x="3282656" y="39435"/>
                    <a:pt x="3282656" y="53669"/>
                  </a:cubicBezTo>
                  <a:lnTo>
                    <a:pt x="3282656" y="1177413"/>
                  </a:lnTo>
                  <a:cubicBezTo>
                    <a:pt x="3282656" y="1207054"/>
                    <a:pt x="3258628" y="1231082"/>
                    <a:pt x="3228987" y="1231082"/>
                  </a:cubicBezTo>
                  <a:lnTo>
                    <a:pt x="53669" y="1231082"/>
                  </a:lnTo>
                  <a:cubicBezTo>
                    <a:pt x="24028" y="1231082"/>
                    <a:pt x="0" y="1207054"/>
                    <a:pt x="0" y="1177413"/>
                  </a:cubicBezTo>
                  <a:lnTo>
                    <a:pt x="0" y="53669"/>
                  </a:lnTo>
                  <a:cubicBezTo>
                    <a:pt x="0" y="24028"/>
                    <a:pt x="24028" y="0"/>
                    <a:pt x="53669" y="0"/>
                  </a:cubicBezTo>
                  <a:close/>
                </a:path>
              </a:pathLst>
            </a:custGeom>
            <a:solidFill>
              <a:srgbClr val="FFFFFF"/>
            </a:solidFill>
          </p:spPr>
          <p:txBody>
            <a:bodyPr/>
            <a:lstStyle/>
            <a:p>
              <a:endParaRPr lang="en-US"/>
            </a:p>
          </p:txBody>
        </p:sp>
        <p:sp>
          <p:nvSpPr>
            <p:cNvPr id="5" name="TextBox 5"/>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230863" y="3968850"/>
            <a:ext cx="4676130" cy="3485843"/>
          </a:xfrm>
          <a:custGeom>
            <a:avLst/>
            <a:gdLst/>
            <a:ahLst/>
            <a:cxnLst/>
            <a:rect l="l" t="t" r="r" b="b"/>
            <a:pathLst>
              <a:path w="4676130" h="3485843">
                <a:moveTo>
                  <a:pt x="0" y="0"/>
                </a:moveTo>
                <a:lnTo>
                  <a:pt x="4676131" y="0"/>
                </a:lnTo>
                <a:lnTo>
                  <a:pt x="4676131" y="3485842"/>
                </a:lnTo>
                <a:lnTo>
                  <a:pt x="0" y="3485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8387403" y="1521750"/>
            <a:ext cx="8408114" cy="1019703"/>
          </a:xfrm>
          <a:prstGeom prst="rect">
            <a:avLst/>
          </a:prstGeom>
        </p:spPr>
        <p:txBody>
          <a:bodyPr wrap="square" lIns="0" tIns="0" rIns="0" bIns="0" rtlCol="0" anchor="t">
            <a:spAutoFit/>
          </a:bodyPr>
          <a:lstStyle/>
          <a:p>
            <a:pPr algn="l">
              <a:lnSpc>
                <a:spcPts val="7919"/>
              </a:lnSpc>
            </a:pPr>
            <a:r>
              <a:rPr lang="vi-VN" sz="8799">
                <a:solidFill>
                  <a:srgbClr val="242622"/>
                </a:solidFill>
                <a:latin typeface="Lilita One"/>
                <a:ea typeface="Lilita One"/>
                <a:cs typeface="Lilita One"/>
                <a:sym typeface="Lilita One"/>
              </a:rPr>
              <a:t>Tóm tắt ngắn gọn</a:t>
            </a:r>
            <a:endParaRPr lang="en-US" sz="8799">
              <a:solidFill>
                <a:srgbClr val="242622"/>
              </a:solidFill>
              <a:latin typeface="Lilita One"/>
              <a:ea typeface="Lilita One"/>
              <a:cs typeface="Lilita One"/>
              <a:sym typeface="Lilita One"/>
            </a:endParaRPr>
          </a:p>
        </p:txBody>
      </p:sp>
      <p:sp>
        <p:nvSpPr>
          <p:cNvPr id="8" name="Freeform 8"/>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16795517" y="4263055"/>
            <a:ext cx="927565" cy="9275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144000" y="7682429"/>
            <a:ext cx="927565" cy="92756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1439*718"/>
  <p:tag name="TABLE_ENDDRAG_RECT" val="0*0*1439*7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TotalTime>
  <Words>5692</Words>
  <Application>Microsoft Office PowerPoint</Application>
  <PresentationFormat>Custom</PresentationFormat>
  <Paragraphs>521</Paragraphs>
  <Slides>102</Slides>
  <Notes>17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102</vt:i4>
      </vt:variant>
    </vt:vector>
  </HeadingPairs>
  <TitlesOfParts>
    <vt:vector size="117" baseType="lpstr">
      <vt:lpstr>Courier New</vt:lpstr>
      <vt:lpstr>Gelasio</vt:lpstr>
      <vt:lpstr>Arial</vt:lpstr>
      <vt:lpstr>Cascadia Mono SemiBold</vt:lpstr>
      <vt:lpstr>Lato Bold</vt:lpstr>
      <vt:lpstr>Wingdings</vt:lpstr>
      <vt:lpstr>Symbol</vt:lpstr>
      <vt:lpstr>Calibri</vt:lpstr>
      <vt:lpstr>Consolas</vt:lpstr>
      <vt:lpstr>Times New Roman</vt:lpstr>
      <vt:lpstr>Lilita One</vt:lpstr>
      <vt:lpstr>Solway</vt:lpstr>
      <vt:lpstr>Gelasio Semi Bold</vt:lpstr>
      <vt:lpstr>Cascadia Code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Illustration Digital Literacy Presentation</dc:title>
  <dc:creator>admin</dc:creator>
  <cp:lastModifiedBy>ho hao</cp:lastModifiedBy>
  <cp:revision>34</cp:revision>
  <dcterms:created xsi:type="dcterms:W3CDTF">2006-08-16T00:00:00Z</dcterms:created>
  <dcterms:modified xsi:type="dcterms:W3CDTF">2025-03-12T04:51:36Z</dcterms:modified>
  <dc:identifier>DAGhDpUeUBM</dc:identifier>
</cp:coreProperties>
</file>